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wmf" ContentType="image/x-w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3"/>
  </p:notesMasterIdLst>
  <p:sldIdLst>
    <p:sldId id="256" r:id="rId2"/>
    <p:sldId id="315" r:id="rId3"/>
    <p:sldId id="329" r:id="rId4"/>
    <p:sldId id="386" r:id="rId5"/>
    <p:sldId id="387" r:id="rId6"/>
    <p:sldId id="367" r:id="rId7"/>
    <p:sldId id="333" r:id="rId8"/>
    <p:sldId id="401" r:id="rId9"/>
    <p:sldId id="304" r:id="rId10"/>
    <p:sldId id="293" r:id="rId11"/>
    <p:sldId id="342" r:id="rId12"/>
    <p:sldId id="368" r:id="rId13"/>
    <p:sldId id="369" r:id="rId14"/>
    <p:sldId id="262" r:id="rId15"/>
    <p:sldId id="294" r:id="rId16"/>
    <p:sldId id="295" r:id="rId17"/>
    <p:sldId id="373" r:id="rId18"/>
    <p:sldId id="385" r:id="rId19"/>
    <p:sldId id="388" r:id="rId20"/>
    <p:sldId id="399" r:id="rId21"/>
    <p:sldId id="398" r:id="rId22"/>
    <p:sldId id="390" r:id="rId23"/>
    <p:sldId id="374" r:id="rId24"/>
    <p:sldId id="400" r:id="rId25"/>
    <p:sldId id="280" r:id="rId26"/>
    <p:sldId id="340" r:id="rId27"/>
    <p:sldId id="265" r:id="rId28"/>
    <p:sldId id="381" r:id="rId29"/>
    <p:sldId id="356" r:id="rId30"/>
    <p:sldId id="269" r:id="rId31"/>
    <p:sldId id="31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32FF"/>
    <a:srgbClr val="07FA34"/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02"/>
    <p:restoredTop sz="85052" autoAdjust="0"/>
  </p:normalViewPr>
  <p:slideViewPr>
    <p:cSldViewPr snapToGrid="0" snapToObjects="1">
      <p:cViewPr>
        <p:scale>
          <a:sx n="90" d="100"/>
          <a:sy n="90" d="100"/>
        </p:scale>
        <p:origin x="728" y="-2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60" d="100"/>
        <a:sy n="16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package" Target="../embeddings/Microsoft_Excel_Worksheet1.xlsx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package" Target="../embeddings/Microsoft_Excel_Worksheet2.xlsx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&#24037;&#20316;&#31807;1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&#24037;&#20316;&#31807;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8512869399428"/>
          <c:y val="0.0792221545642949"/>
          <c:w val="0.674952175609881"/>
          <c:h val="0.717806942663026"/>
        </c:manualLayout>
      </c:layout>
      <c:scatterChart>
        <c:scatterStyle val="smooth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Sheet1!$A$2:$A$6</c:f>
              <c:numCache>
                <c:formatCode>General</c:formatCode>
                <c:ptCount val="5"/>
                <c:pt idx="0">
                  <c:v>1.0</c:v>
                </c:pt>
                <c:pt idx="1">
                  <c:v>10.0</c:v>
                </c:pt>
                <c:pt idx="2">
                  <c:v>100.0</c:v>
                </c:pt>
                <c:pt idx="3">
                  <c:v>1000.0</c:v>
                </c:pt>
                <c:pt idx="4">
                  <c:v>10000.0</c:v>
                </c:pt>
              </c:numCache>
            </c:numRef>
          </c:xVal>
          <c:yVal>
            <c:numRef>
              <c:f>Sheet1!$B$2:$B$6</c:f>
              <c:numCache>
                <c:formatCode>0%</c:formatCode>
                <c:ptCount val="5"/>
                <c:pt idx="0">
                  <c:v>0.02</c:v>
                </c:pt>
                <c:pt idx="1">
                  <c:v>0.1</c:v>
                </c:pt>
                <c:pt idx="2">
                  <c:v>0.5</c:v>
                </c:pt>
                <c:pt idx="3">
                  <c:v>0.3</c:v>
                </c:pt>
                <c:pt idx="4">
                  <c:v>0.08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2116096608"/>
        <c:axId val="-2116090496"/>
      </c:scatterChart>
      <c:valAx>
        <c:axId val="-2116096608"/>
        <c:scaling>
          <c:logBase val="10.0"/>
          <c:orientation val="minMax"/>
          <c:min val="1.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Size</a:t>
                </a:r>
                <a:r>
                  <a:rPr lang="zh-CN"/>
                  <a:t> </a:t>
                </a:r>
                <a:r>
                  <a:rPr lang="en-US"/>
                  <a:t>(Byte)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6090496"/>
        <c:crosses val="autoZero"/>
        <c:crossBetween val="midCat"/>
      </c:valAx>
      <c:valAx>
        <c:axId val="-2116090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5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/>
                  <a:t>Distribution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5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16096608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50"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4653452611525"/>
          <c:y val="0.092329390553322"/>
          <c:w val="0.757785362634659"/>
          <c:h val="0.689228554667555"/>
        </c:manualLayout>
      </c:layout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Y-Value 1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Sheet1!$A$2:$A$9</c:f>
              <c:numCache>
                <c:formatCode>General</c:formatCode>
                <c:ptCount val="8"/>
                <c:pt idx="0">
                  <c:v>10.0</c:v>
                </c:pt>
                <c:pt idx="1">
                  <c:v>20.0</c:v>
                </c:pt>
                <c:pt idx="2">
                  <c:v>30.0</c:v>
                </c:pt>
                <c:pt idx="3">
                  <c:v>40.0</c:v>
                </c:pt>
                <c:pt idx="4">
                  <c:v>50.0</c:v>
                </c:pt>
                <c:pt idx="5">
                  <c:v>60.0</c:v>
                </c:pt>
                <c:pt idx="6">
                  <c:v>70.0</c:v>
                </c:pt>
                <c:pt idx="7">
                  <c:v>80.0</c:v>
                </c:pt>
              </c:numCache>
            </c:numRef>
          </c:xVal>
          <c:yVal>
            <c:numRef>
              <c:f>Sheet1!$B$2:$B$9</c:f>
              <c:numCache>
                <c:formatCode>General</c:formatCode>
                <c:ptCount val="8"/>
                <c:pt idx="0">
                  <c:v>2.0</c:v>
                </c:pt>
                <c:pt idx="1">
                  <c:v>5.0</c:v>
                </c:pt>
                <c:pt idx="2">
                  <c:v>3.0</c:v>
                </c:pt>
                <c:pt idx="3">
                  <c:v>4.0</c:v>
                </c:pt>
                <c:pt idx="4">
                  <c:v>1.0</c:v>
                </c:pt>
                <c:pt idx="5">
                  <c:v>0.0</c:v>
                </c:pt>
                <c:pt idx="6">
                  <c:v>2.0</c:v>
                </c:pt>
                <c:pt idx="7">
                  <c:v>3.0</c:v>
                </c:pt>
              </c:numCache>
            </c:numRef>
          </c:y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03304736"/>
        <c:axId val="2103280960"/>
      </c:scatterChart>
      <c:valAx>
        <c:axId val="2103304736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 smtClean="0"/>
                  <a:t>Time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(</a:t>
                </a:r>
                <a:r>
                  <a:rPr lang="en-US" altLang="zh-CN" dirty="0" err="1" smtClean="0"/>
                  <a:t>ms</a:t>
                </a:r>
                <a:r>
                  <a:rPr lang="en-US" altLang="zh-CN" dirty="0" smtClean="0"/>
                  <a:t>)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3280960"/>
        <c:crosses val="autoZero"/>
        <c:crossBetween val="midCat"/>
      </c:valAx>
      <c:valAx>
        <c:axId val="21032809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dirty="0" smtClean="0"/>
                  <a:t>#</a:t>
                </a:r>
                <a:r>
                  <a:rPr lang="zh-CN" altLang="en-US" dirty="0" smtClean="0"/>
                  <a:t> </a:t>
                </a:r>
                <a:r>
                  <a:rPr lang="en-US" altLang="zh-CN" dirty="0" smtClean="0"/>
                  <a:t>Loss</a:t>
                </a:r>
                <a:endParaRPr lang="en-US" dirty="0"/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03304736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1000"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Sheet1!$A$1:$A$11</c:f>
              <c:numCache>
                <c:formatCode>General</c:formatCode>
                <c:ptCount val="11"/>
                <c:pt idx="0">
                  <c:v>0.0</c:v>
                </c:pt>
                <c:pt idx="1">
                  <c:v>5.0</c:v>
                </c:pt>
                <c:pt idx="2">
                  <c:v>5.0</c:v>
                </c:pt>
                <c:pt idx="3">
                  <c:v>5.0</c:v>
                </c:pt>
                <c:pt idx="4">
                  <c:v>0.0</c:v>
                </c:pt>
                <c:pt idx="5">
                  <c:v>0.0</c:v>
                </c:pt>
                <c:pt idx="6">
                  <c:v>5.0</c:v>
                </c:pt>
                <c:pt idx="7">
                  <c:v>5.0</c:v>
                </c:pt>
                <c:pt idx="8">
                  <c:v>5.0</c:v>
                </c:pt>
                <c:pt idx="9">
                  <c:v>5.0</c:v>
                </c:pt>
                <c:pt idx="10">
                  <c:v>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40690320"/>
        <c:axId val="-2140334944"/>
      </c:lineChart>
      <c:catAx>
        <c:axId val="-2140690320"/>
        <c:scaling>
          <c:orientation val="minMax"/>
        </c:scaling>
        <c:delete val="1"/>
        <c:axPos val="b"/>
        <c:majorTickMark val="none"/>
        <c:minorTickMark val="none"/>
        <c:tickLblPos val="nextTo"/>
        <c:crossAx val="-2140334944"/>
        <c:crosses val="autoZero"/>
        <c:auto val="1"/>
        <c:lblAlgn val="ctr"/>
        <c:lblOffset val="100"/>
        <c:noMultiLvlLbl val="0"/>
      </c:catAx>
      <c:valAx>
        <c:axId val="-2140334944"/>
        <c:scaling>
          <c:orientation val="minMax"/>
          <c:max val="5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0690320"/>
        <c:crosses val="autoZero"/>
        <c:crossBetween val="between"/>
        <c:majorUnit val="1.0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Sheet1!$B$1:$B$11</c:f>
              <c:numCache>
                <c:formatCode>General</c:formatCode>
                <c:ptCount val="11"/>
                <c:pt idx="0">
                  <c:v>0.0</c:v>
                </c:pt>
                <c:pt idx="1">
                  <c:v>5.0</c:v>
                </c:pt>
                <c:pt idx="2">
                  <c:v>4.0</c:v>
                </c:pt>
                <c:pt idx="3">
                  <c:v>5.0</c:v>
                </c:pt>
                <c:pt idx="4">
                  <c:v>0.0</c:v>
                </c:pt>
                <c:pt idx="5">
                  <c:v>0.0</c:v>
                </c:pt>
                <c:pt idx="6">
                  <c:v>5.0</c:v>
                </c:pt>
                <c:pt idx="7">
                  <c:v>5.0</c:v>
                </c:pt>
                <c:pt idx="8">
                  <c:v>5.0</c:v>
                </c:pt>
                <c:pt idx="9">
                  <c:v>5.0</c:v>
                </c:pt>
                <c:pt idx="10">
                  <c:v>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2140182192"/>
        <c:axId val="-2140197936"/>
      </c:lineChart>
      <c:catAx>
        <c:axId val="-214018219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0197936"/>
        <c:crosses val="autoZero"/>
        <c:auto val="1"/>
        <c:lblAlgn val="ctr"/>
        <c:lblOffset val="100"/>
        <c:noMultiLvlLbl val="0"/>
      </c:catAx>
      <c:valAx>
        <c:axId val="-2140197936"/>
        <c:scaling>
          <c:orientation val="minMax"/>
          <c:max val="5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140182192"/>
        <c:crosses val="autoZero"/>
        <c:crossBetween val="between"/>
        <c:majorUnit val="1.0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 sz="1200"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FD60ED-AF16-D343-B53E-F81CCAA0788A}" type="datetimeFigureOut">
              <a:rPr lang="en-US" smtClean="0"/>
              <a:t>4/6/16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DB0EF0-6DB4-ED40-938A-B67A632256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6050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929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90659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9623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42338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30079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066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1562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74724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1024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206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9024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1314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3429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6577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98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8575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58184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7663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3647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15068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15555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063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846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933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5045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3563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3837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023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2665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652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DB0EF0-6DB4-ED40-938A-B67A6322562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64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7"/>
            <a:ext cx="103632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9E63847-543A-F943-9E6A-2A1CF7E163D7}" type="datetime1">
              <a:rPr lang="en-US" smtClean="0"/>
              <a:t>4/6/16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04A8AC-C669-244C-953E-6C477326A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360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F56BF1F-5A1B-AC4C-A25C-54F377AD12C3}" type="datetime1">
              <a:rPr lang="en-US" smtClean="0"/>
              <a:t>4/6/16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04A8AC-C669-244C-953E-6C477326A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22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0"/>
            <a:ext cx="27432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0"/>
            <a:ext cx="80264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F740993-8281-634E-937E-D547AAC9A602}" type="datetime1">
              <a:rPr lang="en-US" smtClean="0"/>
              <a:t>4/6/16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04A8AC-C669-244C-953E-6C477326A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17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4248DA0-2577-194A-90F6-778D6B860194}" type="datetime1">
              <a:rPr lang="en-US" smtClean="0"/>
              <a:t>4/6/16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04A8AC-C669-244C-953E-6C477326A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391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5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3CD6178-1B60-4D42-A674-AAC0BD563324}" type="datetime1">
              <a:rPr lang="en-US" smtClean="0"/>
              <a:t>4/6/16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04A8AC-C669-244C-953E-6C477326A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9517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51DA144-0A7C-B045-8601-AE0294B1AEC8}" type="datetime1">
              <a:rPr lang="en-US" smtClean="0"/>
              <a:t>4/6/16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04A8AC-C669-244C-953E-6C477326A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189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2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2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F1ED400-FE85-284C-B0D0-58F26E69E228}" type="datetime1">
              <a:rPr lang="en-US" smtClean="0"/>
              <a:t>4/6/16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04A8AC-C669-244C-953E-6C477326A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7081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C56E468-1FB6-6F4D-A3C8-8E6573306455}" type="datetime1">
              <a:rPr lang="en-US" smtClean="0"/>
              <a:t>4/6/16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04A8AC-C669-244C-953E-6C477326A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883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2C00462-E7DB-FD47-BEF2-461A371DF673}" type="datetime1">
              <a:rPr lang="en-US" smtClean="0"/>
              <a:t>4/6/16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04A8AC-C669-244C-953E-6C477326A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5673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4" y="273052"/>
            <a:ext cx="6815668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1435102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0EACD3E-663C-5E44-AD32-CEECCEF78D66}" type="datetime1">
              <a:rPr lang="en-US" smtClean="0"/>
              <a:t>4/6/16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04A8AC-C669-244C-953E-6C477326A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1367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1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9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A08A60E-CF8B-E943-BEB6-3BA44568CC45}" type="datetime1">
              <a:rPr lang="en-US" smtClean="0"/>
              <a:t>4/6/16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904A8AC-C669-244C-953E-6C477326A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5764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205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2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2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 b="1">
                <a:solidFill>
                  <a:srgbClr val="898989"/>
                </a:solidFill>
              </a:defRPr>
            </a:lvl1pPr>
          </a:lstStyle>
          <a:p>
            <a:fld id="{C44FEAB4-1716-9148-8DFB-A4F8EC93D18B}" type="datetime1">
              <a:rPr lang="en-US" smtClean="0"/>
              <a:t>4/6/16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2"/>
            <a:ext cx="3860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solidFill>
                  <a:srgbClr val="898989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2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 b="1">
                <a:solidFill>
                  <a:srgbClr val="898989"/>
                </a:solidFill>
              </a:defRPr>
            </a:lvl1pPr>
          </a:lstStyle>
          <a:p>
            <a:fld id="{7904A8AC-C669-244C-953E-6C477326AD5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7472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hlink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hlink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-65" charset="0"/>
        <a:buChar char="•"/>
        <a:defRPr sz="3200" kern="1200">
          <a:solidFill>
            <a:schemeClr val="hlink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-65" charset="0"/>
        <a:buChar char="–"/>
        <a:defRPr sz="2800" kern="1200">
          <a:solidFill>
            <a:schemeClr val="tx1"/>
          </a:solidFill>
          <a:latin typeface="+mn-lt"/>
          <a:ea typeface="ヒラギノ角ゴ Pro W3" pitchFamily="-65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pitchFamily="-65" charset="0"/>
        <a:buChar char="•"/>
        <a:defRPr sz="2400" kern="1200">
          <a:solidFill>
            <a:schemeClr val="tx1"/>
          </a:solidFill>
          <a:latin typeface="+mn-lt"/>
          <a:ea typeface="ヒラギノ角ゴ Pro W3" pitchFamily="-65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-65" charset="0"/>
        <a:buChar char="–"/>
        <a:defRPr sz="2000" kern="1200">
          <a:solidFill>
            <a:schemeClr val="tx1"/>
          </a:solidFill>
          <a:latin typeface="+mn-lt"/>
          <a:ea typeface="ヒラギノ角ゴ Pro W3" pitchFamily="-65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-65" charset="0"/>
        <a:buChar char="»"/>
        <a:defRPr sz="2000" kern="1200">
          <a:solidFill>
            <a:schemeClr val="tx1"/>
          </a:solidFill>
          <a:latin typeface="+mn-lt"/>
          <a:ea typeface="ヒラギノ角ゴ Pro W3" pitchFamily="-65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4" Type="http://schemas.openxmlformats.org/officeDocument/2006/relationships/image" Target="../media/image2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w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.w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4" Type="http://schemas.openxmlformats.org/officeDocument/2006/relationships/image" Target="../media/image4.tiff"/><Relationship Id="rId5" Type="http://schemas.openxmlformats.org/officeDocument/2006/relationships/chart" Target="../charts/chart1.xml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w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.w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.w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.w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tiff"/><Relationship Id="rId5" Type="http://schemas.openxmlformats.org/officeDocument/2006/relationships/image" Target="../media/image8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.wm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4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w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698623"/>
            <a:ext cx="10363200" cy="1470025"/>
          </a:xfrm>
        </p:spPr>
        <p:txBody>
          <a:bodyPr/>
          <a:lstStyle/>
          <a:p>
            <a:r>
              <a:rPr lang="en-US" dirty="0" err="1" smtClean="0"/>
              <a:t>FlowRadar</a:t>
            </a:r>
            <a:r>
              <a:rPr lang="en-US" dirty="0" smtClean="0"/>
              <a:t>: </a:t>
            </a:r>
            <a:br>
              <a:rPr lang="en-US" dirty="0" smtClean="0"/>
            </a:br>
            <a:r>
              <a:rPr lang="en-US" dirty="0" smtClean="0"/>
              <a:t>A Better </a:t>
            </a:r>
            <a:r>
              <a:rPr lang="en-US" dirty="0" err="1" smtClean="0"/>
              <a:t>NetFlow</a:t>
            </a:r>
            <a:r>
              <a:rPr lang="en-US" dirty="0" smtClean="0"/>
              <a:t> For Data Centers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258879"/>
            <a:ext cx="8534400" cy="1752600"/>
          </a:xfrm>
        </p:spPr>
        <p:txBody>
          <a:bodyPr/>
          <a:lstStyle/>
          <a:p>
            <a:r>
              <a:rPr lang="en-US" sz="3200" dirty="0" smtClean="0">
                <a:solidFill>
                  <a:schemeClr val="tx1"/>
                </a:solidFill>
              </a:rPr>
              <a:t>Yuliang Li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sz="2400" dirty="0" err="1" smtClean="0">
                <a:solidFill>
                  <a:schemeClr val="tx1"/>
                </a:solidFill>
              </a:rPr>
              <a:t>Rui</a:t>
            </a:r>
            <a:r>
              <a:rPr lang="en-US" sz="2400" dirty="0" smtClean="0">
                <a:solidFill>
                  <a:schemeClr val="tx1"/>
                </a:solidFill>
              </a:rPr>
              <a:t> Miao	</a:t>
            </a:r>
            <a:r>
              <a:rPr lang="en-US" sz="2400" dirty="0" err="1" smtClean="0">
                <a:solidFill>
                  <a:schemeClr val="tx1"/>
                </a:solidFill>
              </a:rPr>
              <a:t>Changhoon</a:t>
            </a:r>
            <a:r>
              <a:rPr lang="en-US" sz="2400" dirty="0" smtClean="0">
                <a:solidFill>
                  <a:schemeClr val="tx1"/>
                </a:solidFill>
              </a:rPr>
              <a:t> Kim	</a:t>
            </a:r>
            <a:r>
              <a:rPr lang="en-US" sz="2400" dirty="0" err="1" smtClean="0">
                <a:solidFill>
                  <a:schemeClr val="tx1"/>
                </a:solidFill>
              </a:rPr>
              <a:t>Minlan</a:t>
            </a:r>
            <a:r>
              <a:rPr lang="en-US" sz="2400" dirty="0" smtClean="0">
                <a:solidFill>
                  <a:schemeClr val="tx1"/>
                </a:solidFill>
              </a:rPr>
              <a:t> Yu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6177" y="4686568"/>
            <a:ext cx="2968846" cy="9973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2251" y="4686568"/>
            <a:ext cx="4271291" cy="99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563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0" y="5379574"/>
            <a:ext cx="2317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Counting table</a:t>
            </a:r>
            <a:endParaRPr lang="en-US" sz="28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Switch embraces collisions!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1. Check and update the flow filter</a:t>
            </a:r>
          </a:p>
          <a:p>
            <a:r>
              <a:rPr lang="en-US" dirty="0" smtClean="0"/>
              <a:t>2. Update counting table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acket from a new flow, update all fields</a:t>
            </a:r>
          </a:p>
          <a:p>
            <a:pPr lvl="1"/>
            <a:r>
              <a:rPr lang="en-US" dirty="0" smtClean="0"/>
              <a:t>Subsequent packets update only </a:t>
            </a:r>
            <a:r>
              <a:rPr lang="en-US" dirty="0" err="1"/>
              <a:t>P</a:t>
            </a:r>
            <a:r>
              <a:rPr lang="en-US" dirty="0" err="1" smtClean="0"/>
              <a:t>acketCount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10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2439680" y="4194128"/>
            <a:ext cx="4873587" cy="479765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bloom filter: identify new flow</a:t>
            </a:r>
            <a:endParaRPr lang="en-US" sz="2800" dirty="0">
              <a:solidFill>
                <a:schemeClr val="bg1"/>
              </a:solidFill>
            </a:endParaRPr>
          </a:p>
        </p:txBody>
      </p:sp>
      <p:graphicFrame>
        <p:nvGraphicFramePr>
          <p:cNvPr id="28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532505"/>
              </p:ext>
            </p:extLst>
          </p:nvPr>
        </p:nvGraphicFramePr>
        <p:xfrm>
          <a:off x="2446503" y="5070775"/>
          <a:ext cx="8627381" cy="10972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657146"/>
                <a:gridCol w="807820"/>
                <a:gridCol w="1232483"/>
                <a:gridCol w="1232483"/>
                <a:gridCol w="1232483"/>
                <a:gridCol w="1232483"/>
                <a:gridCol w="1232483"/>
              </a:tblGrid>
              <a:tr h="29876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FlowXor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solidFill>
                            <a:schemeClr val="tx1"/>
                          </a:solidFill>
                        </a:rPr>
                        <a:t>a⊕b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 smtClean="0">
                          <a:solidFill>
                            <a:schemeClr val="tx1"/>
                          </a:solidFill>
                        </a:rPr>
                        <a:t>b⊕c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 smtClean="0">
                          <a:solidFill>
                            <a:schemeClr val="tx1"/>
                          </a:solidFill>
                        </a:rPr>
                        <a:t>b⊕c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</a:tr>
              <a:tr h="29876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FlowCount</a:t>
                      </a:r>
                      <a:endParaRPr lang="en-US" sz="2400" dirty="0"/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</a:tr>
              <a:tr h="29876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PacketCount</a:t>
                      </a:r>
                      <a:endParaRPr lang="en-US" sz="2400" dirty="0"/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>
                          <a:solidFill>
                            <a:schemeClr val="tx1"/>
                          </a:solidFill>
                        </a:rPr>
                        <a:t>S(a)</a:t>
                      </a:r>
                      <a:endParaRPr lang="en-US" sz="24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S(a)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</a:rPr>
                        <a:t>+S(b)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S(b)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</a:rPr>
                        <a:t>+S(c)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S(b)+S(c)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S(a)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S(c)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</a:tr>
            </a:tbl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10490807" y="6003170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+1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694001" y="5992589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+1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868615" y="5992589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0432FF"/>
                </a:solidFill>
              </a:rPr>
              <a:t>+1</a:t>
            </a:r>
            <a:endParaRPr lang="en-US" sz="3200" b="1" dirty="0">
              <a:solidFill>
                <a:srgbClr val="0432FF"/>
              </a:solidFill>
            </a:endParaRPr>
          </a:p>
        </p:txBody>
      </p:sp>
      <p:sp>
        <p:nvSpPr>
          <p:cNvPr id="40" name="Rectangle 39"/>
          <p:cNvSpPr/>
          <p:nvPr/>
        </p:nvSpPr>
        <p:spPr>
          <a:xfrm>
            <a:off x="8136667" y="3815958"/>
            <a:ext cx="1006680" cy="3781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</a:t>
            </a:r>
            <a:endParaRPr lang="en-US" sz="2400" dirty="0"/>
          </a:p>
        </p:txBody>
      </p:sp>
      <p:cxnSp>
        <p:nvCxnSpPr>
          <p:cNvPr id="41" name="Straight Arrow Connector 40"/>
          <p:cNvCxnSpPr>
            <a:stCxn id="40" idx="2"/>
            <a:endCxn id="8" idx="3"/>
          </p:cNvCxnSpPr>
          <p:nvPr/>
        </p:nvCxnSpPr>
        <p:spPr>
          <a:xfrm flipH="1">
            <a:off x="7313267" y="4194128"/>
            <a:ext cx="1326740" cy="239883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40" idx="2"/>
          </p:cNvCxnSpPr>
          <p:nvPr/>
        </p:nvCxnSpPr>
        <p:spPr>
          <a:xfrm>
            <a:off x="8640007" y="4194128"/>
            <a:ext cx="1850800" cy="834757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40" idx="2"/>
            <a:endCxn id="28" idx="0"/>
          </p:cNvCxnSpPr>
          <p:nvPr/>
        </p:nvCxnSpPr>
        <p:spPr>
          <a:xfrm flipH="1">
            <a:off x="6760193" y="4194128"/>
            <a:ext cx="1879814" cy="876647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0" idx="2"/>
          </p:cNvCxnSpPr>
          <p:nvPr/>
        </p:nvCxnSpPr>
        <p:spPr>
          <a:xfrm flipH="1">
            <a:off x="8033803" y="4194128"/>
            <a:ext cx="606204" cy="815613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0453937" y="4963199"/>
            <a:ext cx="6094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⊕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d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92150" y="4955908"/>
            <a:ext cx="6094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⊕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d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103001" y="4952879"/>
            <a:ext cx="6094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⊕</a:t>
            </a:r>
            <a:r>
              <a:rPr lang="en-US" altLang="zh-CN" sz="3200" b="1" dirty="0" smtClean="0">
                <a:solidFill>
                  <a:srgbClr val="FF0000"/>
                </a:solidFill>
              </a:rPr>
              <a:t>d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10447520" y="5319450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+1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757568" y="5318965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mtClean="0">
                <a:solidFill>
                  <a:srgbClr val="FF0000"/>
                </a:solidFill>
              </a:rPr>
              <a:t>+1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965409" y="5306701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smtClean="0">
                <a:solidFill>
                  <a:srgbClr val="FF0000"/>
                </a:solidFill>
              </a:rPr>
              <a:t>+1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0057338" y="6016341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+1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254376" y="6005105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+1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7456457" y="6016341"/>
            <a:ext cx="5982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>
                <a:solidFill>
                  <a:srgbClr val="FF0000"/>
                </a:solidFill>
              </a:rPr>
              <a:t>+1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8136667" y="3342174"/>
            <a:ext cx="1006680" cy="37817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d</a:t>
            </a:r>
            <a:endParaRPr lang="en-US" sz="2400" dirty="0"/>
          </a:p>
        </p:txBody>
      </p:sp>
      <p:sp>
        <p:nvSpPr>
          <p:cNvPr id="34" name="TextBox 5"/>
          <p:cNvSpPr txBox="1"/>
          <p:nvPr/>
        </p:nvSpPr>
        <p:spPr>
          <a:xfrm>
            <a:off x="614893" y="4089639"/>
            <a:ext cx="16499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Flow filter</a:t>
            </a:r>
            <a:endParaRPr lang="en-US" sz="2800" dirty="0"/>
          </a:p>
        </p:txBody>
      </p:sp>
      <p:sp>
        <p:nvSpPr>
          <p:cNvPr id="4" name="Rectangle 3"/>
          <p:cNvSpPr/>
          <p:nvPr/>
        </p:nvSpPr>
        <p:spPr>
          <a:xfrm>
            <a:off x="2264832" y="5009741"/>
            <a:ext cx="1936211" cy="88173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0" y="6110779"/>
            <a:ext cx="41263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[Invertible Bloom Lookup Table </a:t>
            </a:r>
          </a:p>
          <a:p>
            <a:r>
              <a:rPr lang="en-US" sz="2400" dirty="0" smtClean="0"/>
              <a:t>(</a:t>
            </a:r>
            <a:r>
              <a:rPr lang="en-US" sz="2400" dirty="0" err="1" smtClean="0"/>
              <a:t>arXiv</a:t>
            </a:r>
            <a:r>
              <a:rPr lang="en-US" sz="2400" dirty="0" smtClean="0"/>
              <a:t> 2011)]</a:t>
            </a:r>
            <a:endParaRPr 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2892652" y="4112333"/>
            <a:ext cx="7201466" cy="2123658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lang="en-US" sz="4400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r>
              <a:rPr lang="en-US" sz="4400" dirty="0" smtClean="0">
                <a:solidFill>
                  <a:schemeClr val="accent6">
                    <a:lumMod val="75000"/>
                  </a:schemeClr>
                </a:solidFill>
              </a:rPr>
              <a:t>Encoded </a:t>
            </a:r>
            <a:r>
              <a:rPr lang="en-US" sz="4400" dirty="0" err="1" smtClean="0">
                <a:solidFill>
                  <a:schemeClr val="accent6">
                    <a:lumMod val="75000"/>
                  </a:schemeClr>
                </a:solidFill>
              </a:rPr>
              <a:t>flowset</a:t>
            </a:r>
            <a:endParaRPr lang="en-US" sz="4400" dirty="0" smtClean="0">
              <a:solidFill>
                <a:schemeClr val="accent6">
                  <a:lumMod val="75000"/>
                </a:schemeClr>
              </a:solidFill>
            </a:endParaRPr>
          </a:p>
          <a:p>
            <a:endParaRPr lang="en-US" sz="4400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397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/>
      <p:bldP spid="39" grpId="0"/>
      <p:bldP spid="40" grpId="0" animBg="1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33" grpId="0" animBg="1"/>
      <p:bldP spid="10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Easy to implement in merchant silicon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Switch data plane</a:t>
            </a:r>
          </a:p>
          <a:p>
            <a:pPr lvl="1"/>
            <a:r>
              <a:rPr lang="en-US" dirty="0" smtClean="0"/>
              <a:t>Fixed operations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 hardware</a:t>
            </a:r>
            <a:endParaRPr lang="en-US" dirty="0" smtClean="0"/>
          </a:p>
          <a:p>
            <a:pPr lvl="1"/>
            <a:r>
              <a:rPr lang="en-US" dirty="0" smtClean="0"/>
              <a:t>Small memory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/>
              <a:t>2.36MB for </a:t>
            </a:r>
            <a:r>
              <a:rPr lang="en-US" altLang="zh-CN" dirty="0" smtClean="0"/>
              <a:t>100K flows</a:t>
            </a:r>
            <a:endParaRPr lang="en-US" dirty="0" smtClean="0"/>
          </a:p>
          <a:p>
            <a:r>
              <a:rPr lang="en-US" dirty="0" smtClean="0"/>
              <a:t>Switch control plane</a:t>
            </a:r>
          </a:p>
          <a:p>
            <a:pPr lvl="1"/>
            <a:r>
              <a:rPr lang="en-US" dirty="0" smtClean="0"/>
              <a:t>Control plane gets the small </a:t>
            </a:r>
            <a:r>
              <a:rPr lang="en-US" dirty="0" err="1" smtClean="0"/>
              <a:t>flowset</a:t>
            </a:r>
            <a:r>
              <a:rPr lang="en-US" dirty="0" smtClean="0"/>
              <a:t> </a:t>
            </a:r>
            <a:r>
              <a:rPr lang="en-US" altLang="zh-CN" dirty="0" smtClean="0"/>
              <a:t>every</a:t>
            </a:r>
            <a:r>
              <a:rPr lang="zh-CN" altLang="en-US" dirty="0" smtClean="0"/>
              <a:t> </a:t>
            </a:r>
            <a:r>
              <a:rPr lang="en-US" altLang="zh-CN" dirty="0" smtClean="0"/>
              <a:t>10ms</a:t>
            </a:r>
            <a:endParaRPr lang="en-US" dirty="0" smtClean="0"/>
          </a:p>
          <a:p>
            <a:r>
              <a:rPr lang="en-US" dirty="0" smtClean="0"/>
              <a:t>We implemented it using P4 Language.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91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1025912" y="3747103"/>
            <a:ext cx="9645805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13"/>
          <p:cNvCxnSpPr/>
          <p:nvPr/>
        </p:nvCxnSpPr>
        <p:spPr>
          <a:xfrm flipV="1">
            <a:off x="3970426" y="3522279"/>
            <a:ext cx="2177321" cy="101735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Straight Arrow Connector 13"/>
          <p:cNvCxnSpPr/>
          <p:nvPr/>
        </p:nvCxnSpPr>
        <p:spPr>
          <a:xfrm flipH="1" flipV="1">
            <a:off x="6686074" y="3522279"/>
            <a:ext cx="1413488" cy="1011235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7"/>
          <p:cNvSpPr txBox="1"/>
          <p:nvPr/>
        </p:nvSpPr>
        <p:spPr>
          <a:xfrm>
            <a:off x="6557533" y="1950134"/>
            <a:ext cx="2606409" cy="52322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accent3">
                    <a:lumMod val="50000"/>
                  </a:schemeClr>
                </a:solidFill>
              </a:rPr>
              <a:t>Flow&amp;counter</a:t>
            </a:r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37" name="Rounded Rectangle 36"/>
          <p:cNvSpPr/>
          <p:nvPr/>
        </p:nvSpPr>
        <p:spPr>
          <a:xfrm>
            <a:off x="2241395" y="2421999"/>
            <a:ext cx="8263053" cy="108053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 smtClean="0"/>
              <a:t>Correlate network wide info to </a:t>
            </a:r>
            <a:r>
              <a:rPr lang="en-US" sz="2800" smtClean="0"/>
              <a:t>extract per-flow counter</a:t>
            </a:r>
            <a:endParaRPr lang="en-US" sz="2800" dirty="0"/>
          </a:p>
        </p:txBody>
      </p:sp>
      <p:sp>
        <p:nvSpPr>
          <p:cNvPr id="38" name="Rounded Rectangle 37"/>
          <p:cNvSpPr/>
          <p:nvPr/>
        </p:nvSpPr>
        <p:spPr>
          <a:xfrm>
            <a:off x="5566030" y="1577373"/>
            <a:ext cx="1524576" cy="429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A</a:t>
            </a:r>
            <a:r>
              <a:rPr lang="en-US" altLang="zh-CN" sz="2800" dirty="0" smtClean="0"/>
              <a:t>nalyze</a:t>
            </a:r>
            <a:endParaRPr lang="en-US" sz="2800" dirty="0"/>
          </a:p>
        </p:txBody>
      </p:sp>
      <p:sp>
        <p:nvSpPr>
          <p:cNvPr id="39" name="Right Arrow 38"/>
          <p:cNvSpPr/>
          <p:nvPr/>
        </p:nvSpPr>
        <p:spPr>
          <a:xfrm rot="16200000">
            <a:off x="6194533" y="2002786"/>
            <a:ext cx="302396" cy="42360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FlowRadar</a:t>
            </a:r>
            <a:r>
              <a:rPr lang="en-US" dirty="0" smtClean="0"/>
              <a:t>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346" y="4539633"/>
            <a:ext cx="1302160" cy="812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914" y="4533514"/>
            <a:ext cx="1302160" cy="812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482" y="4534010"/>
            <a:ext cx="1302160" cy="812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3" name="Rounded Rectangle 42"/>
          <p:cNvSpPr/>
          <p:nvPr/>
        </p:nvSpPr>
        <p:spPr>
          <a:xfrm>
            <a:off x="2241396" y="4998017"/>
            <a:ext cx="8173844" cy="10869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/>
              <a:t>Each switch maintains a fast and efficient data </a:t>
            </a:r>
            <a:r>
              <a:rPr lang="en-US" sz="2800" dirty="0" smtClean="0"/>
              <a:t>structure for </a:t>
            </a:r>
            <a:r>
              <a:rPr lang="en-US" sz="2800" dirty="0"/>
              <a:t>half-baked per-flow counter</a:t>
            </a:r>
          </a:p>
        </p:txBody>
      </p:sp>
      <p:cxnSp>
        <p:nvCxnSpPr>
          <p:cNvPr id="10" name="Straight Arrow Connector 9"/>
          <p:cNvCxnSpPr>
            <a:endCxn id="9" idx="2"/>
          </p:cNvCxnSpPr>
          <p:nvPr/>
        </p:nvCxnSpPr>
        <p:spPr>
          <a:xfrm flipV="1">
            <a:off x="6328318" y="3502532"/>
            <a:ext cx="44604" cy="1104173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9600" y="2320480"/>
            <a:ext cx="1657048" cy="582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Collector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600" y="4642535"/>
            <a:ext cx="1606902" cy="582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Network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126729" y="3867636"/>
            <a:ext cx="2335351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800" b="1" dirty="0" smtClean="0"/>
              <a:t>Periodic report</a:t>
            </a:r>
            <a:endParaRPr lang="en-US" sz="2800" b="1" dirty="0"/>
          </a:p>
        </p:txBody>
      </p:sp>
      <p:sp>
        <p:nvSpPr>
          <p:cNvPr id="31" name="Rounded Rectangle 30"/>
          <p:cNvSpPr/>
          <p:nvPr/>
        </p:nvSpPr>
        <p:spPr>
          <a:xfrm>
            <a:off x="2968034" y="5058416"/>
            <a:ext cx="2004783" cy="9312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Encoded </a:t>
            </a:r>
            <a:r>
              <a:rPr lang="en-US" sz="3200" b="1" dirty="0" err="1" smtClean="0"/>
              <a:t>flowset</a:t>
            </a:r>
            <a:endParaRPr lang="en-US" sz="3200" b="1" dirty="0"/>
          </a:p>
        </p:txBody>
      </p:sp>
      <p:sp>
        <p:nvSpPr>
          <p:cNvPr id="45" name="Rounded Rectangle 30"/>
          <p:cNvSpPr/>
          <p:nvPr/>
        </p:nvSpPr>
        <p:spPr>
          <a:xfrm>
            <a:off x="5213555" y="5051713"/>
            <a:ext cx="2004783" cy="9312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Encoded </a:t>
            </a:r>
            <a:r>
              <a:rPr lang="en-US" sz="3200" b="1" dirty="0" err="1" smtClean="0"/>
              <a:t>flowset</a:t>
            </a:r>
            <a:endParaRPr lang="en-US" sz="3200" b="1" dirty="0"/>
          </a:p>
        </p:txBody>
      </p:sp>
      <p:sp>
        <p:nvSpPr>
          <p:cNvPr id="46" name="Rounded Rectangle 30"/>
          <p:cNvSpPr/>
          <p:nvPr/>
        </p:nvSpPr>
        <p:spPr>
          <a:xfrm>
            <a:off x="7388697" y="5057825"/>
            <a:ext cx="2004783" cy="9312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Encoded </a:t>
            </a:r>
            <a:r>
              <a:rPr lang="en-US" sz="3200" b="1" dirty="0" err="1" smtClean="0"/>
              <a:t>flowset</a:t>
            </a:r>
            <a:endParaRPr lang="en-US" sz="3200" b="1" dirty="0"/>
          </a:p>
        </p:txBody>
      </p:sp>
      <p:sp>
        <p:nvSpPr>
          <p:cNvPr id="32" name="Rounded Rectangle 31"/>
          <p:cNvSpPr/>
          <p:nvPr/>
        </p:nvSpPr>
        <p:spPr>
          <a:xfrm>
            <a:off x="2241395" y="2419950"/>
            <a:ext cx="8263053" cy="108258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4" name="Rounded Rectangle 23"/>
          <p:cNvSpPr/>
          <p:nvPr/>
        </p:nvSpPr>
        <p:spPr>
          <a:xfrm>
            <a:off x="2368665" y="2509873"/>
            <a:ext cx="3197366" cy="917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smtClean="0"/>
              <a:t>Stage1.SingleDecode</a:t>
            </a:r>
            <a:endParaRPr lang="en-US" sz="2800" dirty="0"/>
          </a:p>
        </p:txBody>
      </p:sp>
      <p:sp>
        <p:nvSpPr>
          <p:cNvPr id="33" name="Right Arrow 32"/>
          <p:cNvSpPr/>
          <p:nvPr/>
        </p:nvSpPr>
        <p:spPr>
          <a:xfrm>
            <a:off x="5624358" y="2777938"/>
            <a:ext cx="299480" cy="353271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946139" y="2539947"/>
            <a:ext cx="4469101" cy="87063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smtClean="0"/>
              <a:t>Stage2. </a:t>
            </a:r>
            <a:r>
              <a:rPr lang="en-US" altLang="zh-CN" sz="2800" dirty="0" smtClean="0"/>
              <a:t>Network-wide Decode</a:t>
            </a:r>
            <a:endParaRPr lang="en-US" sz="2800" dirty="0"/>
          </a:p>
        </p:txBody>
      </p:sp>
      <p:sp>
        <p:nvSpPr>
          <p:cNvPr id="23" name="矩形 7"/>
          <p:cNvSpPr/>
          <p:nvPr/>
        </p:nvSpPr>
        <p:spPr>
          <a:xfrm>
            <a:off x="2310339" y="2299419"/>
            <a:ext cx="3340771" cy="1327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2023297" y="4897408"/>
            <a:ext cx="8542213" cy="1869175"/>
            <a:chOff x="2424532" y="2799278"/>
            <a:chExt cx="8542213" cy="2543647"/>
          </a:xfrm>
        </p:grpSpPr>
        <p:sp>
          <p:nvSpPr>
            <p:cNvPr id="6" name="Rectangle 5"/>
            <p:cNvSpPr/>
            <p:nvPr/>
          </p:nvSpPr>
          <p:spPr>
            <a:xfrm>
              <a:off x="2424532" y="2799278"/>
              <a:ext cx="8542213" cy="2543647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848297" y="3016224"/>
              <a:ext cx="4797603" cy="2151423"/>
              <a:chOff x="6491181" y="2242791"/>
              <a:chExt cx="4797603" cy="2151423"/>
            </a:xfrm>
          </p:grpSpPr>
          <p:graphicFrame>
            <p:nvGraphicFramePr>
              <p:cNvPr id="25" name="Content Placeholder 3"/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9887804"/>
                  </p:ext>
                </p:extLst>
              </p:nvPr>
            </p:nvGraphicFramePr>
            <p:xfrm>
              <a:off x="8852045" y="2900992"/>
              <a:ext cx="2436739" cy="1493222"/>
            </p:xfrm>
            <a:graphic>
              <a:graphicData uri="http://schemas.openxmlformats.org/drawingml/2006/table">
                <a:tbl>
                  <a:tblPr firstCol="1" bandRow="1">
                    <a:tableStyleId>{5C22544A-7EE6-4342-B048-85BDC9FD1C3A}</a:tableStyleId>
                  </a:tblPr>
                  <a:tblGrid>
                    <a:gridCol w="1767666"/>
                    <a:gridCol w="669073"/>
                  </a:tblGrid>
                  <a:tr h="2987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 smtClean="0"/>
                            <a:t>FlowXor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marT="0" marB="0"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sz="2400" dirty="0" smtClean="0"/>
                            <a:t>…</a:t>
                          </a:r>
                          <a:endParaRPr 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 marL="0" marR="0" marT="0" marB="0" anchor="ctr" anchorCtr="1"/>
                    </a:tc>
                  </a:tr>
                  <a:tr h="2987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 smtClean="0"/>
                            <a:t>FlowCount</a:t>
                          </a:r>
                          <a:endParaRPr lang="en-US" sz="2400" dirty="0"/>
                        </a:p>
                      </a:txBody>
                      <a:tcPr marL="0" marR="0" marT="0" marB="0"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sz="2400" dirty="0" smtClean="0"/>
                            <a:t>…</a:t>
                          </a:r>
                          <a:endParaRPr lang="en-US" sz="2400" dirty="0"/>
                        </a:p>
                      </a:txBody>
                      <a:tcPr marL="0" marR="0" marT="0" marB="0" anchor="ctr" anchorCtr="1"/>
                    </a:tc>
                  </a:tr>
                  <a:tr h="29876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400" dirty="0" err="1" smtClean="0"/>
                            <a:t>PacketCount</a:t>
                          </a:r>
                          <a:endParaRPr lang="en-US" sz="2400" dirty="0"/>
                        </a:p>
                      </a:txBody>
                      <a:tcPr marL="0" marR="0" marT="0" marB="0" anchor="ctr" anchorCtr="1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is-IS" sz="2400" baseline="0" dirty="0" smtClean="0"/>
                            <a:t>…</a:t>
                          </a:r>
                          <a:endParaRPr lang="en-US" sz="2400" baseline="0" dirty="0"/>
                        </a:p>
                      </a:txBody>
                      <a:tcPr marL="0" marR="0" marT="0" marB="0" anchor="ctr" anchorCtr="1"/>
                    </a:tc>
                  </a:tr>
                </a:tbl>
              </a:graphicData>
            </a:graphic>
          </p:graphicFrame>
          <p:sp>
            <p:nvSpPr>
              <p:cNvPr id="26" name="Rectangle 25"/>
              <p:cNvSpPr/>
              <p:nvPr/>
            </p:nvSpPr>
            <p:spPr>
              <a:xfrm>
                <a:off x="8845221" y="2242791"/>
                <a:ext cx="2427995" cy="479765"/>
              </a:xfrm>
              <a:prstGeom prst="rect">
                <a:avLst/>
              </a:prstGeom>
              <a:ln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 smtClean="0">
                    <a:solidFill>
                      <a:schemeClr val="bg1"/>
                    </a:solidFill>
                  </a:rPr>
                  <a:t>Bloom filter</a:t>
                </a:r>
                <a:endParaRPr lang="en-US" sz="28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6491181" y="3329877"/>
                <a:ext cx="231717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Counting table</a:t>
                </a:r>
                <a:endParaRPr lang="en-US" sz="2800" dirty="0"/>
              </a:p>
            </p:txBody>
          </p:sp>
          <p:sp>
            <p:nvSpPr>
              <p:cNvPr id="28" name="TextBox 5"/>
              <p:cNvSpPr txBox="1"/>
              <p:nvPr/>
            </p:nvSpPr>
            <p:spPr>
              <a:xfrm>
                <a:off x="7106074" y="2258388"/>
                <a:ext cx="164993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 smtClean="0"/>
                  <a:t>Flow filter</a:t>
                </a:r>
                <a:endParaRPr lang="en-US" sz="2800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0431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31" grpId="0" animBg="1"/>
      <p:bldP spid="45" grpId="0" animBg="1"/>
      <p:bldP spid="46" grpId="0" animBg="1"/>
      <p:bldP spid="32" grpId="0" animBg="1"/>
      <p:bldP spid="24" grpId="0" animBg="1"/>
      <p:bldP spid="33" grpId="0" animBg="1"/>
      <p:bldP spid="34" grpId="0" animBg="1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Stage1. </a:t>
            </a:r>
            <a:r>
              <a:rPr lang="en-US" dirty="0" err="1" smtClean="0"/>
              <a:t>SingleDecode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13</a:t>
            </a:fld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835830" y="3210709"/>
            <a:ext cx="4797603" cy="1755481"/>
            <a:chOff x="1015932" y="3210709"/>
            <a:chExt cx="4797603" cy="1755481"/>
          </a:xfrm>
        </p:grpSpPr>
        <p:graphicFrame>
          <p:nvGraphicFramePr>
            <p:cNvPr id="7" name="Content Placeholder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604299771"/>
                </p:ext>
              </p:extLst>
            </p:nvPr>
          </p:nvGraphicFramePr>
          <p:xfrm>
            <a:off x="3376796" y="3868910"/>
            <a:ext cx="2436739" cy="1097280"/>
          </p:xfrm>
          <a:graphic>
            <a:graphicData uri="http://schemas.openxmlformats.org/drawingml/2006/table">
              <a:tbl>
                <a:tblPr firstCol="1" bandRow="1">
                  <a:tableStyleId>{5C22544A-7EE6-4342-B048-85BDC9FD1C3A}</a:tableStyleId>
                </a:tblPr>
                <a:tblGrid>
                  <a:gridCol w="1767666"/>
                  <a:gridCol w="669073"/>
                </a:tblGrid>
                <a:tr h="298765"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2400" dirty="0" err="1" smtClean="0"/>
                          <a:t>FlowXor</a:t>
                        </a:r>
                        <a:endParaRPr lang="en-US" sz="240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0" marR="0" marT="0" marB="0" anchor="ctr" anchorCtr="1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is-IS" sz="2400" dirty="0" smtClean="0"/>
                          <a:t>…</a:t>
                        </a:r>
                        <a:endParaRPr lang="en-US" sz="2400" dirty="0">
                          <a:solidFill>
                            <a:schemeClr val="tx1"/>
                          </a:solidFill>
                        </a:endParaRPr>
                      </a:p>
                    </a:txBody>
                    <a:tcPr marL="0" marR="0" marT="0" marB="0" anchor="ctr" anchorCtr="1"/>
                  </a:tc>
                </a:tr>
                <a:tr h="298765"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2400" dirty="0" err="1" smtClean="0"/>
                          <a:t>FlowCount</a:t>
                        </a:r>
                        <a:endParaRPr lang="en-US" sz="2400" dirty="0"/>
                      </a:p>
                    </a:txBody>
                    <a:tcPr marL="0" marR="0" marT="0" marB="0" anchor="ctr" anchorCtr="1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is-IS" sz="2400" dirty="0" smtClean="0"/>
                          <a:t>…</a:t>
                        </a:r>
                        <a:endParaRPr lang="en-US" sz="2400" dirty="0"/>
                      </a:p>
                    </a:txBody>
                    <a:tcPr marL="0" marR="0" marT="0" marB="0" anchor="ctr" anchorCtr="1"/>
                  </a:tc>
                </a:tr>
                <a:tr h="298765">
                  <a:tc>
                    <a:txBody>
                      <a:bodyPr/>
                      <a:lstStyle/>
                      <a:p>
                        <a:pPr algn="ctr"/>
                        <a:r>
                          <a:rPr lang="en-US" sz="2400" dirty="0" err="1" smtClean="0"/>
                          <a:t>PacketCount</a:t>
                        </a:r>
                        <a:endParaRPr lang="en-US" sz="2400" dirty="0"/>
                      </a:p>
                    </a:txBody>
                    <a:tcPr marL="0" marR="0" marT="0" marB="0" anchor="ctr" anchorCtr="1"/>
                  </a:tc>
                  <a:tc>
                    <a:txBody>
                      <a:bodyPr/>
                      <a:lstStyle/>
                      <a:p>
                        <a:pPr algn="ctr"/>
                        <a:r>
                          <a:rPr lang="is-IS" sz="2400" baseline="0" dirty="0" smtClean="0"/>
                          <a:t>…</a:t>
                        </a:r>
                        <a:endParaRPr lang="en-US" sz="2400" baseline="0" dirty="0"/>
                      </a:p>
                    </a:txBody>
                    <a:tcPr marL="0" marR="0" marT="0" marB="0" anchor="ctr" anchorCtr="1"/>
                  </a:tc>
                </a:tr>
              </a:tbl>
            </a:graphicData>
          </a:graphic>
        </p:graphicFrame>
        <p:sp>
          <p:nvSpPr>
            <p:cNvPr id="8" name="Rectangle 7"/>
            <p:cNvSpPr/>
            <p:nvPr/>
          </p:nvSpPr>
          <p:spPr>
            <a:xfrm>
              <a:off x="3369972" y="3210709"/>
              <a:ext cx="2427995" cy="479765"/>
            </a:xfrm>
            <a:prstGeom prst="rect">
              <a:avLst/>
            </a:prstGeom>
            <a:ln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>
                  <a:solidFill>
                    <a:schemeClr val="bg1"/>
                  </a:solidFill>
                </a:rPr>
                <a:t>Bloom filter</a:t>
              </a:r>
              <a:endParaRPr 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015932" y="4297795"/>
              <a:ext cx="23171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Counting table</a:t>
              </a:r>
              <a:endParaRPr lang="en-US" sz="2800" dirty="0"/>
            </a:p>
          </p:txBody>
        </p:sp>
        <p:sp>
          <p:nvSpPr>
            <p:cNvPr id="10" name="TextBox 5"/>
            <p:cNvSpPr txBox="1"/>
            <p:nvPr/>
          </p:nvSpPr>
          <p:spPr>
            <a:xfrm>
              <a:off x="1630825" y="3226306"/>
              <a:ext cx="16499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smtClean="0"/>
                <a:t>Flow filter</a:t>
              </a:r>
              <a:endParaRPr lang="en-US" sz="2800" dirty="0"/>
            </a:p>
          </p:txBody>
        </p:sp>
      </p:grpSp>
      <p:graphicFrame>
        <p:nvGraphicFramePr>
          <p:cNvPr id="11" name="表格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713580"/>
              </p:ext>
            </p:extLst>
          </p:nvPr>
        </p:nvGraphicFramePr>
        <p:xfrm>
          <a:off x="8361391" y="3642532"/>
          <a:ext cx="1866543" cy="1097280"/>
        </p:xfrm>
        <a:graphic>
          <a:graphicData uri="http://schemas.openxmlformats.org/drawingml/2006/table">
            <a:tbl>
              <a:tblPr bandRow="1">
                <a:tableStyleId>{912C8C85-51F0-491E-9774-3900AFEF0FD7}</a:tableStyleId>
              </a:tblPr>
              <a:tblGrid>
                <a:gridCol w="820830"/>
                <a:gridCol w="1045713"/>
              </a:tblGrid>
              <a:tr h="22822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Flow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#packet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22822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400" dirty="0" smtClean="0">
                          <a:solidFill>
                            <a:schemeClr val="bg1"/>
                          </a:solidFill>
                        </a:rPr>
                        <a:t>S(a)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228223">
                <a:tc>
                  <a:txBody>
                    <a:bodyPr/>
                    <a:lstStyle/>
                    <a:p>
                      <a:pPr algn="ctr"/>
                      <a:r>
                        <a:rPr lang="is-IS" sz="2400" dirty="0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400" dirty="0" smtClean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12" name="Right Arrow 11"/>
          <p:cNvSpPr/>
          <p:nvPr/>
        </p:nvSpPr>
        <p:spPr>
          <a:xfrm>
            <a:off x="6373548" y="3690474"/>
            <a:ext cx="1092820" cy="727076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25372" y="2149781"/>
            <a:ext cx="538621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Input: a single encoded </a:t>
            </a:r>
            <a:r>
              <a:rPr lang="en-US" sz="3200" dirty="0" err="1" smtClean="0"/>
              <a:t>flowset</a:t>
            </a:r>
            <a:endParaRPr lang="en-US" sz="3200" dirty="0"/>
          </a:p>
        </p:txBody>
      </p:sp>
      <p:sp>
        <p:nvSpPr>
          <p:cNvPr id="6" name="TextBox 5"/>
          <p:cNvSpPr txBox="1"/>
          <p:nvPr/>
        </p:nvSpPr>
        <p:spPr>
          <a:xfrm>
            <a:off x="7054429" y="2149781"/>
            <a:ext cx="452797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Output: per-flow </a:t>
            </a:r>
            <a:r>
              <a:rPr lang="en-US" sz="3200" dirty="0" smtClean="0"/>
              <a:t>counters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08215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5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表格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2495747"/>
              </p:ext>
            </p:extLst>
          </p:nvPr>
        </p:nvGraphicFramePr>
        <p:xfrm>
          <a:off x="7199329" y="2730823"/>
          <a:ext cx="1816401" cy="731520"/>
        </p:xfrm>
        <a:graphic>
          <a:graphicData uri="http://schemas.openxmlformats.org/drawingml/2006/table">
            <a:tbl>
              <a:tblPr bandRow="1">
                <a:tableStyleId>{912C8C85-51F0-491E-9774-3900AFEF0FD7}</a:tableStyleId>
              </a:tblPr>
              <a:tblGrid>
                <a:gridCol w="798779"/>
                <a:gridCol w="1017622"/>
              </a:tblGrid>
              <a:tr h="21333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Flow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#packet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213335">
                <a:tc>
                  <a:txBody>
                    <a:bodyPr/>
                    <a:lstStyle/>
                    <a:p>
                      <a:pPr algn="ctr"/>
                      <a:r>
                        <a:rPr lang="is-IS" sz="2400" dirty="0" smtClean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400" dirty="0" smtClean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07767483"/>
              </p:ext>
            </p:extLst>
          </p:nvPr>
        </p:nvGraphicFramePr>
        <p:xfrm>
          <a:off x="2046909" y="4525346"/>
          <a:ext cx="8627381" cy="10972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657146"/>
                <a:gridCol w="807820"/>
                <a:gridCol w="1232483"/>
                <a:gridCol w="1232483"/>
                <a:gridCol w="1232483"/>
                <a:gridCol w="1232483"/>
                <a:gridCol w="1232483"/>
              </a:tblGrid>
              <a:tr h="29876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FlowXor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solidFill>
                            <a:schemeClr val="tx1"/>
                          </a:solidFill>
                        </a:rPr>
                        <a:t>a⊕b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 smtClean="0">
                          <a:solidFill>
                            <a:schemeClr val="tx1"/>
                          </a:solidFill>
                        </a:rPr>
                        <a:t>b⊕c⊕d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 smtClean="0">
                          <a:solidFill>
                            <a:schemeClr val="tx1"/>
                          </a:solidFill>
                        </a:rPr>
                        <a:t>b⊕c⊕d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solidFill>
                            <a:schemeClr val="tx1"/>
                          </a:solidFill>
                        </a:rPr>
                        <a:t>c⊕d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</a:tr>
              <a:tr h="29876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FlowCount</a:t>
                      </a:r>
                      <a:endParaRPr lang="en-US" sz="2400" dirty="0"/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</a:tr>
              <a:tr h="29876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PacketCount</a:t>
                      </a:r>
                      <a:endParaRPr lang="en-US" sz="2400" dirty="0"/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24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12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</a:tr>
            </a:tbl>
          </a:graphicData>
        </a:graphic>
      </p:graphicFrame>
      <p:sp>
        <p:nvSpPr>
          <p:cNvPr id="34" name="Rectangle 33"/>
          <p:cNvSpPr/>
          <p:nvPr/>
        </p:nvSpPr>
        <p:spPr>
          <a:xfrm>
            <a:off x="2046909" y="3842759"/>
            <a:ext cx="4873587" cy="38488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alpha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>
                <a:solidFill>
                  <a:schemeClr val="bg1"/>
                </a:solidFill>
              </a:rPr>
              <a:t>Flow filter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Stage1. </a:t>
            </a:r>
            <a:r>
              <a:rPr lang="en-US" dirty="0" err="1" smtClean="0"/>
              <a:t>SingleDecode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 a </a:t>
            </a:r>
            <a:r>
              <a:rPr lang="en-US" b="1" dirty="0" smtClean="0"/>
              <a:t>pure cell</a:t>
            </a:r>
            <a:r>
              <a:rPr lang="en-US" dirty="0" smtClean="0"/>
              <a:t>: a cell with one flow</a:t>
            </a:r>
          </a:p>
          <a:p>
            <a:r>
              <a:rPr lang="en-US" dirty="0" smtClean="0"/>
              <a:t>Remove the flow from all cells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14</a:t>
            </a:fld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3599911" y="4396725"/>
            <a:ext cx="949787" cy="13143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36788" y="5857519"/>
            <a:ext cx="14335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Pure cell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557701" y="2924615"/>
            <a:ext cx="157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smtClean="0">
                <a:solidFill>
                  <a:schemeClr val="accent3">
                    <a:lumMod val="50000"/>
                  </a:schemeClr>
                </a:solidFill>
              </a:rPr>
              <a:t>Decoded:</a:t>
            </a:r>
            <a:endParaRPr lang="en-US" sz="28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11" name="Straight Arrow Connector 10"/>
          <p:cNvCxnSpPr>
            <a:stCxn id="27" idx="2"/>
          </p:cNvCxnSpPr>
          <p:nvPr/>
        </p:nvCxnSpPr>
        <p:spPr>
          <a:xfrm flipH="1">
            <a:off x="5192174" y="3462343"/>
            <a:ext cx="2915355" cy="1087011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27" idx="2"/>
          </p:cNvCxnSpPr>
          <p:nvPr/>
        </p:nvCxnSpPr>
        <p:spPr>
          <a:xfrm flipH="1">
            <a:off x="4074804" y="3462343"/>
            <a:ext cx="4032725" cy="1083876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27" idx="2"/>
          </p:cNvCxnSpPr>
          <p:nvPr/>
        </p:nvCxnSpPr>
        <p:spPr>
          <a:xfrm>
            <a:off x="8107529" y="3462343"/>
            <a:ext cx="756656" cy="1087011"/>
          </a:xfrm>
          <a:prstGeom prst="straightConnector1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4074804" y="4800793"/>
            <a:ext cx="478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-1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159787" y="4809251"/>
            <a:ext cx="478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-1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8881929" y="4788629"/>
            <a:ext cx="478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-</a:t>
            </a:r>
            <a:r>
              <a:rPr lang="en-US" altLang="zh-CN" sz="2800" b="1" smtClean="0">
                <a:solidFill>
                  <a:srgbClr val="FF0000"/>
                </a:solidFill>
              </a:rPr>
              <a:t>1</a:t>
            </a:r>
            <a:endParaRPr lang="en-US" sz="2800" b="1" dirty="0">
              <a:solidFill>
                <a:srgbClr val="FF0000"/>
              </a:solidFill>
            </a:endParaRPr>
          </a:p>
        </p:txBody>
      </p:sp>
      <p:cxnSp>
        <p:nvCxnSpPr>
          <p:cNvPr id="12" name="Straight Connector 11"/>
          <p:cNvCxnSpPr/>
          <p:nvPr/>
        </p:nvCxnSpPr>
        <p:spPr>
          <a:xfrm>
            <a:off x="3902515" y="4503339"/>
            <a:ext cx="379966" cy="379966"/>
          </a:xfrm>
          <a:prstGeom prst="line">
            <a:avLst/>
          </a:prstGeom>
          <a:ln w="825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4745370" y="4489664"/>
            <a:ext cx="379966" cy="379966"/>
          </a:xfrm>
          <a:prstGeom prst="line">
            <a:avLst/>
          </a:prstGeom>
          <a:ln w="825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8635764" y="4510072"/>
            <a:ext cx="379966" cy="379966"/>
          </a:xfrm>
          <a:prstGeom prst="line">
            <a:avLst/>
          </a:prstGeom>
          <a:ln w="825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057060" y="5177649"/>
            <a:ext cx="478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-5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142043" y="5186107"/>
            <a:ext cx="478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-5</a:t>
            </a:r>
            <a:endParaRPr lang="en-US" sz="2800" b="1" dirty="0">
              <a:solidFill>
                <a:srgbClr val="FF000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8864185" y="5165485"/>
            <a:ext cx="4780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smtClean="0">
                <a:solidFill>
                  <a:srgbClr val="FF0000"/>
                </a:solidFill>
              </a:rPr>
              <a:t>-</a:t>
            </a:r>
            <a:r>
              <a:rPr lang="en-US" altLang="zh-CN" sz="2800" b="1" dirty="0">
                <a:solidFill>
                  <a:srgbClr val="FF0000"/>
                </a:solidFill>
              </a:rPr>
              <a:t>5</a:t>
            </a:r>
            <a:endParaRPr lang="en-US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7545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8" grpId="0"/>
      <p:bldP spid="17" grpId="0"/>
      <p:bldP spid="18" grpId="0"/>
      <p:bldP spid="19" grpId="0"/>
      <p:bldP spid="40" grpId="0"/>
      <p:bldP spid="41" grpId="0"/>
      <p:bldP spid="4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51365545"/>
              </p:ext>
            </p:extLst>
          </p:nvPr>
        </p:nvGraphicFramePr>
        <p:xfrm>
          <a:off x="2046909" y="4525346"/>
          <a:ext cx="8627381" cy="10972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657146"/>
                <a:gridCol w="807820"/>
                <a:gridCol w="1232483"/>
                <a:gridCol w="1232483"/>
                <a:gridCol w="1232483"/>
                <a:gridCol w="1232483"/>
                <a:gridCol w="1232483"/>
              </a:tblGrid>
              <a:tr h="29876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FlowXor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 smtClean="0">
                          <a:solidFill>
                            <a:schemeClr val="tx1"/>
                          </a:solidFill>
                        </a:rPr>
                        <a:t>b⊕c⊕d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 smtClean="0">
                          <a:solidFill>
                            <a:schemeClr val="tx1"/>
                          </a:solidFill>
                        </a:rPr>
                        <a:t>b⊕c⊕d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solidFill>
                            <a:schemeClr val="tx1"/>
                          </a:solidFill>
                        </a:rPr>
                        <a:t>c⊕d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</a:tr>
              <a:tr h="29876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FlowCount</a:t>
                      </a:r>
                      <a:endParaRPr lang="en-US" sz="2400" dirty="0"/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</a:tr>
              <a:tr h="29876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PacketCount</a:t>
                      </a:r>
                      <a:endParaRPr lang="en-US" sz="2400" dirty="0"/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</a:tr>
            </a:tbl>
          </a:graphicData>
        </a:graphic>
      </p:graphicFrame>
      <p:sp>
        <p:nvSpPr>
          <p:cNvPr id="11" name="Rectangle 10"/>
          <p:cNvSpPr/>
          <p:nvPr/>
        </p:nvSpPr>
        <p:spPr>
          <a:xfrm>
            <a:off x="2046909" y="3842759"/>
            <a:ext cx="4873587" cy="38488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alpha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>
                <a:solidFill>
                  <a:schemeClr val="bg1"/>
                </a:solidFill>
              </a:rPr>
              <a:t>Flow filter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Stage1. </a:t>
            </a:r>
            <a:r>
              <a:rPr lang="en-US" dirty="0" err="1" smtClean="0"/>
              <a:t>SingleDecode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Find a cell with one flow (pure cell)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Remove the flow from all </a:t>
            </a:r>
            <a:r>
              <a:rPr lang="en-US" dirty="0" smtClean="0">
                <a:solidFill>
                  <a:schemeClr val="bg1">
                    <a:lumMod val="65000"/>
                  </a:schemeClr>
                </a:solidFill>
              </a:rPr>
              <a:t>cells</a:t>
            </a:r>
          </a:p>
          <a:p>
            <a:pPr lvl="1"/>
            <a:r>
              <a:rPr lang="en-US" dirty="0" smtClean="0"/>
              <a:t>Create more pure cells</a:t>
            </a:r>
          </a:p>
          <a:p>
            <a:r>
              <a:rPr lang="en-US" dirty="0" smtClean="0"/>
              <a:t>Iterate until no pure cells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15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692904" y="4383185"/>
            <a:ext cx="864798" cy="137084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表格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732822"/>
              </p:ext>
            </p:extLst>
          </p:nvPr>
        </p:nvGraphicFramePr>
        <p:xfrm>
          <a:off x="7199329" y="2730823"/>
          <a:ext cx="1816401" cy="731520"/>
        </p:xfrm>
        <a:graphic>
          <a:graphicData uri="http://schemas.openxmlformats.org/drawingml/2006/table">
            <a:tbl>
              <a:tblPr bandRow="1">
                <a:tableStyleId>{912C8C85-51F0-491E-9774-3900AFEF0FD7}</a:tableStyleId>
              </a:tblPr>
              <a:tblGrid>
                <a:gridCol w="798779"/>
                <a:gridCol w="1017622"/>
              </a:tblGrid>
              <a:tr h="21333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Flow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#packet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213335">
                <a:tc>
                  <a:txBody>
                    <a:bodyPr/>
                    <a:lstStyle/>
                    <a:p>
                      <a:pPr algn="ctr"/>
                      <a:r>
                        <a:rPr lang="is-IS" sz="2400" dirty="0" smtClean="0">
                          <a:solidFill>
                            <a:srgbClr val="FF0000"/>
                          </a:solidFill>
                        </a:rPr>
                        <a:t>a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400" dirty="0" smtClean="0">
                          <a:solidFill>
                            <a:srgbClr val="FF0000"/>
                          </a:solidFill>
                        </a:rPr>
                        <a:t>5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5557701" y="2924615"/>
            <a:ext cx="157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Decoded:</a:t>
            </a:r>
            <a:endParaRPr lang="en-US" sz="2800" b="1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831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Stage1. </a:t>
            </a:r>
            <a:r>
              <a:rPr lang="en-US" dirty="0" err="1" smtClean="0"/>
              <a:t>SingleDecode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16</a:t>
            </a:fld>
            <a:endParaRPr lang="en-US"/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90502089"/>
              </p:ext>
            </p:extLst>
          </p:nvPr>
        </p:nvGraphicFramePr>
        <p:xfrm>
          <a:off x="2046909" y="4525346"/>
          <a:ext cx="8627381" cy="10972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657146"/>
                <a:gridCol w="807820"/>
                <a:gridCol w="1232483"/>
                <a:gridCol w="1232483"/>
                <a:gridCol w="1232483"/>
                <a:gridCol w="1232483"/>
                <a:gridCol w="1232483"/>
              </a:tblGrid>
              <a:tr h="29876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FlowXor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 smtClean="0">
                          <a:solidFill>
                            <a:schemeClr val="tx1"/>
                          </a:solidFill>
                        </a:rPr>
                        <a:t>c⊕d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 smtClean="0">
                          <a:solidFill>
                            <a:schemeClr val="tx1"/>
                          </a:solidFill>
                        </a:rPr>
                        <a:t>c⊕d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solidFill>
                            <a:schemeClr val="tx1"/>
                          </a:solidFill>
                        </a:rPr>
                        <a:t>c⊕d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</a:tr>
              <a:tr h="29876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FlowCount</a:t>
                      </a:r>
                      <a:endParaRPr lang="en-US" sz="2400" dirty="0"/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</a:tr>
              <a:tr h="29876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PacketCount</a:t>
                      </a:r>
                      <a:endParaRPr lang="en-US" sz="2400" dirty="0"/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</a:tr>
            </a:tbl>
          </a:graphicData>
        </a:graphic>
      </p:graphicFrame>
      <p:sp>
        <p:nvSpPr>
          <p:cNvPr id="10" name="Rectangle 9"/>
          <p:cNvSpPr/>
          <p:nvPr/>
        </p:nvSpPr>
        <p:spPr>
          <a:xfrm>
            <a:off x="2046909" y="3842759"/>
            <a:ext cx="4873587" cy="384884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solidFill>
              <a:schemeClr val="accent1">
                <a:shade val="50000"/>
                <a:alpha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smtClean="0">
                <a:solidFill>
                  <a:schemeClr val="bg1"/>
                </a:solidFill>
              </a:rPr>
              <a:t>Flow filter</a:t>
            </a:r>
            <a:endParaRPr lang="en-US" sz="2800" dirty="0">
              <a:solidFill>
                <a:schemeClr val="bg1"/>
              </a:solidFill>
            </a:endParaRPr>
          </a:p>
        </p:txBody>
      </p:sp>
      <p:graphicFrame>
        <p:nvGraphicFramePr>
          <p:cNvPr id="14" name="表格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3951819"/>
              </p:ext>
            </p:extLst>
          </p:nvPr>
        </p:nvGraphicFramePr>
        <p:xfrm>
          <a:off x="7199329" y="2730823"/>
          <a:ext cx="1816401" cy="1097280"/>
        </p:xfrm>
        <a:graphic>
          <a:graphicData uri="http://schemas.openxmlformats.org/drawingml/2006/table">
            <a:tbl>
              <a:tblPr bandRow="1">
                <a:tableStyleId>{912C8C85-51F0-491E-9774-3900AFEF0FD7}</a:tableStyleId>
              </a:tblPr>
              <a:tblGrid>
                <a:gridCol w="798779"/>
                <a:gridCol w="1017622"/>
              </a:tblGrid>
              <a:tr h="21333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Flow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#packet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213335">
                <a:tc>
                  <a:txBody>
                    <a:bodyPr/>
                    <a:lstStyle/>
                    <a:p>
                      <a:pPr algn="ctr"/>
                      <a:r>
                        <a:rPr lang="is-IS" sz="2400" dirty="0" smtClean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400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21333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b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en-US" sz="2400" dirty="0">
                        <a:solidFill>
                          <a:srgbClr val="FF0000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5557701" y="2924615"/>
            <a:ext cx="157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Decoded:</a:t>
            </a:r>
            <a:endParaRPr lang="en-US" sz="2800" b="1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439498" y="3663106"/>
            <a:ext cx="11270778" cy="1569660"/>
          </a:xfrm>
          <a:prstGeom prst="rect">
            <a:avLst/>
          </a:prstGeom>
          <a:solidFill>
            <a:schemeClr val="bg1">
              <a:alpha val="63000"/>
            </a:schemeClr>
          </a:solidFill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4800" b="1" dirty="0" smtClean="0">
                <a:ln w="22225">
                  <a:solidFill>
                    <a:srgbClr val="FFC000"/>
                  </a:solidFill>
                  <a:prstDash val="solid"/>
                </a:ln>
                <a:solidFill>
                  <a:srgbClr val="FF0000"/>
                </a:solidFill>
              </a:rPr>
              <a:t>We want to leverage the network-wide info</a:t>
            </a:r>
          </a:p>
          <a:p>
            <a:pPr algn="ctr"/>
            <a:r>
              <a:rPr lang="en-US" sz="4800" b="1" dirty="0">
                <a:ln w="22225">
                  <a:solidFill>
                    <a:srgbClr val="FFC000"/>
                  </a:solidFill>
                  <a:prstDash val="solid"/>
                </a:ln>
                <a:solidFill>
                  <a:srgbClr val="FF0000"/>
                </a:solidFill>
              </a:rPr>
              <a:t>t</a:t>
            </a:r>
            <a:r>
              <a:rPr lang="en-US" sz="4800" b="1" dirty="0" smtClean="0">
                <a:ln w="22225">
                  <a:solidFill>
                    <a:srgbClr val="FFC000"/>
                  </a:solidFill>
                  <a:prstDash val="solid"/>
                </a:ln>
                <a:solidFill>
                  <a:srgbClr val="FF0000"/>
                </a:solidFill>
              </a:rPr>
              <a:t>o decode more flows</a:t>
            </a:r>
            <a:endParaRPr lang="en-US" sz="4800" b="1" dirty="0">
              <a:ln w="22225">
                <a:solidFill>
                  <a:srgbClr val="FFC000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3291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/>
          <p:cNvSpPr/>
          <p:nvPr/>
        </p:nvSpPr>
        <p:spPr>
          <a:xfrm>
            <a:off x="5566030" y="1577373"/>
            <a:ext cx="1524576" cy="429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A</a:t>
            </a:r>
            <a:r>
              <a:rPr lang="en-US" altLang="zh-CN" sz="2800" dirty="0" smtClean="0"/>
              <a:t>nalyze</a:t>
            </a:r>
            <a:endParaRPr lang="en-US" sz="2800" dirty="0"/>
          </a:p>
        </p:txBody>
      </p:sp>
      <p:sp>
        <p:nvSpPr>
          <p:cNvPr id="39" name="Right Arrow 38"/>
          <p:cNvSpPr/>
          <p:nvPr/>
        </p:nvSpPr>
        <p:spPr>
          <a:xfrm rot="16200000">
            <a:off x="6194533" y="2002786"/>
            <a:ext cx="302396" cy="42360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6486817" y="1948017"/>
            <a:ext cx="2606409" cy="52322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accent3">
                    <a:lumMod val="50000"/>
                  </a:schemeClr>
                </a:solidFill>
              </a:rPr>
              <a:t>Flow&amp;counter</a:t>
            </a:r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FlowRadar</a:t>
            </a:r>
            <a:r>
              <a:rPr lang="en-US" dirty="0" smtClean="0"/>
              <a:t>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17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1025912" y="3747103"/>
            <a:ext cx="9645805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346" y="4539633"/>
            <a:ext cx="1302160" cy="812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914" y="4533514"/>
            <a:ext cx="1302160" cy="812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482" y="4534010"/>
            <a:ext cx="1302160" cy="812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>
            <a:endCxn id="9" idx="2"/>
          </p:cNvCxnSpPr>
          <p:nvPr/>
        </p:nvCxnSpPr>
        <p:spPr>
          <a:xfrm flipV="1">
            <a:off x="6328318" y="3502532"/>
            <a:ext cx="44604" cy="1104173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9600" y="2320480"/>
            <a:ext cx="1657048" cy="582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Collector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600" y="4642535"/>
            <a:ext cx="1606902" cy="582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Network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2241395" y="2419950"/>
            <a:ext cx="8263053" cy="108258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4" name="Rounded Rectangle 23"/>
          <p:cNvSpPr/>
          <p:nvPr/>
        </p:nvSpPr>
        <p:spPr>
          <a:xfrm>
            <a:off x="2368665" y="2509873"/>
            <a:ext cx="3197366" cy="917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smtClean="0"/>
              <a:t>Stage1.SingleDecode</a:t>
            </a:r>
            <a:endParaRPr lang="en-US" sz="2800" dirty="0"/>
          </a:p>
        </p:txBody>
      </p:sp>
      <p:sp>
        <p:nvSpPr>
          <p:cNvPr id="33" name="Right Arrow 32"/>
          <p:cNvSpPr/>
          <p:nvPr/>
        </p:nvSpPr>
        <p:spPr>
          <a:xfrm>
            <a:off x="5624358" y="2777938"/>
            <a:ext cx="299480" cy="353271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946139" y="2539947"/>
            <a:ext cx="4469101" cy="87063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smtClean="0"/>
              <a:t>Stage2. </a:t>
            </a:r>
            <a:r>
              <a:rPr lang="en-US" altLang="zh-CN" sz="2800" dirty="0" smtClean="0"/>
              <a:t>Network-wide Decode</a:t>
            </a:r>
            <a:endParaRPr lang="en-US" sz="2800" dirty="0"/>
          </a:p>
        </p:txBody>
      </p:sp>
      <p:cxnSp>
        <p:nvCxnSpPr>
          <p:cNvPr id="25" name="Straight Arrow Connector 13"/>
          <p:cNvCxnSpPr/>
          <p:nvPr/>
        </p:nvCxnSpPr>
        <p:spPr>
          <a:xfrm flipV="1">
            <a:off x="3970426" y="3522279"/>
            <a:ext cx="2177321" cy="101735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13"/>
          <p:cNvCxnSpPr/>
          <p:nvPr/>
        </p:nvCxnSpPr>
        <p:spPr>
          <a:xfrm flipH="1" flipV="1">
            <a:off x="6686074" y="3522279"/>
            <a:ext cx="1413488" cy="1011235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矩形 7"/>
          <p:cNvSpPr/>
          <p:nvPr/>
        </p:nvSpPr>
        <p:spPr>
          <a:xfrm>
            <a:off x="5881159" y="2273548"/>
            <a:ext cx="4681616" cy="132715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126729" y="3867636"/>
            <a:ext cx="2335351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800" b="1" dirty="0" smtClean="0"/>
              <a:t>Periodic report</a:t>
            </a:r>
            <a:endParaRPr lang="en-US" sz="2800" b="1" dirty="0"/>
          </a:p>
        </p:txBody>
      </p:sp>
      <p:sp>
        <p:nvSpPr>
          <p:cNvPr id="27" name="Rounded Rectangle 30"/>
          <p:cNvSpPr/>
          <p:nvPr/>
        </p:nvSpPr>
        <p:spPr>
          <a:xfrm>
            <a:off x="2968034" y="4998911"/>
            <a:ext cx="2004783" cy="9312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Encoded </a:t>
            </a:r>
            <a:r>
              <a:rPr lang="en-US" sz="3200" b="1" dirty="0" err="1" smtClean="0"/>
              <a:t>flowset</a:t>
            </a:r>
            <a:endParaRPr lang="en-US" sz="3200" b="1" dirty="0"/>
          </a:p>
        </p:txBody>
      </p:sp>
      <p:sp>
        <p:nvSpPr>
          <p:cNvPr id="28" name="Rounded Rectangle 30"/>
          <p:cNvSpPr/>
          <p:nvPr/>
        </p:nvSpPr>
        <p:spPr>
          <a:xfrm>
            <a:off x="5213555" y="4992208"/>
            <a:ext cx="2004783" cy="9312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Encoded </a:t>
            </a:r>
            <a:r>
              <a:rPr lang="en-US" sz="3200" b="1" dirty="0" err="1" smtClean="0"/>
              <a:t>flowset</a:t>
            </a:r>
            <a:endParaRPr lang="en-US" sz="3200" b="1" dirty="0"/>
          </a:p>
        </p:txBody>
      </p:sp>
      <p:sp>
        <p:nvSpPr>
          <p:cNvPr id="29" name="Rounded Rectangle 30"/>
          <p:cNvSpPr/>
          <p:nvPr/>
        </p:nvSpPr>
        <p:spPr>
          <a:xfrm>
            <a:off x="7388697" y="4998320"/>
            <a:ext cx="2004783" cy="9312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Encoded </a:t>
            </a:r>
            <a:r>
              <a:rPr lang="en-US" sz="3200" b="1" dirty="0" err="1" smtClean="0"/>
              <a:t>flowset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452098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</a:t>
            </a:r>
            <a:r>
              <a:rPr lang="en-US" altLang="zh-CN" dirty="0" smtClean="0"/>
              <a:t>ey insight: overlapping sets of flows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sets of flows overlap across hops</a:t>
            </a:r>
          </a:p>
          <a:p>
            <a:pPr lvl="1"/>
            <a:r>
              <a:rPr lang="en-US" dirty="0" smtClean="0"/>
              <a:t>We can use the redundancy to decode more flows</a:t>
            </a:r>
          </a:p>
          <a:p>
            <a:r>
              <a:rPr lang="en-US" dirty="0" smtClean="0"/>
              <a:t>Use different </a:t>
            </a:r>
            <a:r>
              <a:rPr lang="en-US" dirty="0"/>
              <a:t>hash functions across hops</a:t>
            </a:r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18</a:t>
            </a:fld>
            <a:endParaRPr lang="en-US"/>
          </a:p>
        </p:txBody>
      </p:sp>
      <p:pic>
        <p:nvPicPr>
          <p:cNvPr id="5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494" y="4142547"/>
            <a:ext cx="3275068" cy="140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623" y="4142547"/>
            <a:ext cx="3275068" cy="140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3195299" y="3868650"/>
            <a:ext cx="412595" cy="4125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3200178" y="4348844"/>
            <a:ext cx="412595" cy="4125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</a:t>
            </a:r>
          </a:p>
        </p:txBody>
      </p:sp>
      <p:sp>
        <p:nvSpPr>
          <p:cNvPr id="9" name="Rectangle 8"/>
          <p:cNvSpPr/>
          <p:nvPr/>
        </p:nvSpPr>
        <p:spPr>
          <a:xfrm>
            <a:off x="3195299" y="4859568"/>
            <a:ext cx="412595" cy="4125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</a:t>
            </a:r>
            <a:endParaRPr lang="en-US" sz="2800" dirty="0"/>
          </a:p>
        </p:txBody>
      </p:sp>
      <p:sp>
        <p:nvSpPr>
          <p:cNvPr id="10" name="Rectangle 9"/>
          <p:cNvSpPr/>
          <p:nvPr/>
        </p:nvSpPr>
        <p:spPr>
          <a:xfrm>
            <a:off x="3195298" y="5370292"/>
            <a:ext cx="412595" cy="4125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</a:t>
            </a:r>
          </a:p>
        </p:txBody>
      </p:sp>
      <p:cxnSp>
        <p:nvCxnSpPr>
          <p:cNvPr id="21" name="Straight Arrow Connector 20"/>
          <p:cNvCxnSpPr>
            <a:stCxn id="7" idx="3"/>
            <a:endCxn id="29" idx="1"/>
          </p:cNvCxnSpPr>
          <p:nvPr/>
        </p:nvCxnSpPr>
        <p:spPr>
          <a:xfrm>
            <a:off x="3607894" y="4074948"/>
            <a:ext cx="4886501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9" idx="3"/>
            <a:endCxn id="33" idx="1"/>
          </p:cNvCxnSpPr>
          <p:nvPr/>
        </p:nvCxnSpPr>
        <p:spPr>
          <a:xfrm>
            <a:off x="3607894" y="5065866"/>
            <a:ext cx="4886501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10" idx="3"/>
            <a:endCxn id="35" idx="1"/>
          </p:cNvCxnSpPr>
          <p:nvPr/>
        </p:nvCxnSpPr>
        <p:spPr>
          <a:xfrm>
            <a:off x="3607893" y="5576590"/>
            <a:ext cx="4886501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Rectangle 28"/>
          <p:cNvSpPr/>
          <p:nvPr/>
        </p:nvSpPr>
        <p:spPr>
          <a:xfrm>
            <a:off x="8494395" y="3868650"/>
            <a:ext cx="412595" cy="4125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</a:t>
            </a:r>
            <a:endParaRPr lang="en-US" sz="2800" dirty="0"/>
          </a:p>
        </p:txBody>
      </p:sp>
      <p:sp>
        <p:nvSpPr>
          <p:cNvPr id="30" name="Rectangle 29"/>
          <p:cNvSpPr/>
          <p:nvPr/>
        </p:nvSpPr>
        <p:spPr>
          <a:xfrm>
            <a:off x="8499274" y="4348844"/>
            <a:ext cx="412595" cy="4125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</a:t>
            </a:r>
          </a:p>
        </p:txBody>
      </p:sp>
      <p:sp>
        <p:nvSpPr>
          <p:cNvPr id="33" name="Rectangle 32"/>
          <p:cNvSpPr/>
          <p:nvPr/>
        </p:nvSpPr>
        <p:spPr>
          <a:xfrm>
            <a:off x="8494395" y="4859568"/>
            <a:ext cx="412595" cy="4125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</a:t>
            </a:r>
            <a:endParaRPr lang="en-US" sz="2800" dirty="0"/>
          </a:p>
        </p:txBody>
      </p:sp>
      <p:sp>
        <p:nvSpPr>
          <p:cNvPr id="35" name="Rectangle 34"/>
          <p:cNvSpPr/>
          <p:nvPr/>
        </p:nvSpPr>
        <p:spPr>
          <a:xfrm>
            <a:off x="8494394" y="5370292"/>
            <a:ext cx="412595" cy="4125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</a:t>
            </a:r>
          </a:p>
        </p:txBody>
      </p:sp>
      <p:cxnSp>
        <p:nvCxnSpPr>
          <p:cNvPr id="36" name="Straight Arrow Connector 35"/>
          <p:cNvCxnSpPr>
            <a:stCxn id="8" idx="3"/>
            <a:endCxn id="30" idx="1"/>
          </p:cNvCxnSpPr>
          <p:nvPr/>
        </p:nvCxnSpPr>
        <p:spPr>
          <a:xfrm>
            <a:off x="3612773" y="4555142"/>
            <a:ext cx="4886501" cy="0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7" name="Rectangle 36"/>
          <p:cNvSpPr/>
          <p:nvPr/>
        </p:nvSpPr>
        <p:spPr>
          <a:xfrm>
            <a:off x="609600" y="3532297"/>
            <a:ext cx="10972800" cy="246328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aphicFrame>
        <p:nvGraphicFramePr>
          <p:cNvPr id="3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4770668"/>
              </p:ext>
            </p:extLst>
          </p:nvPr>
        </p:nvGraphicFramePr>
        <p:xfrm>
          <a:off x="2371648" y="3246505"/>
          <a:ext cx="3328340" cy="156919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65668"/>
                <a:gridCol w="665668"/>
                <a:gridCol w="665668"/>
                <a:gridCol w="665668"/>
                <a:gridCol w="665668"/>
              </a:tblGrid>
              <a:tr h="41883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solidFill>
                            <a:schemeClr val="tx1"/>
                          </a:solidFill>
                        </a:rPr>
                        <a:t>a⊕c</a:t>
                      </a:r>
                      <a:endParaRPr lang="en-US" sz="24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⊕d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solidFill>
                            <a:schemeClr val="tx1"/>
                          </a:solidFill>
                        </a:rPr>
                        <a:t>b⊕c</a:t>
                      </a:r>
                      <a:endParaRPr lang="en-US" sz="24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⊕d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solidFill>
                            <a:schemeClr val="tx1"/>
                          </a:solidFill>
                        </a:rPr>
                        <a:t>a⊕b</a:t>
                      </a:r>
                      <a:endParaRPr lang="en-US" sz="24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⊕c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solidFill>
                            <a:schemeClr val="tx1"/>
                          </a:solidFill>
                        </a:rPr>
                        <a:t>b⊕d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</a:tr>
              <a:tr h="41883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</a:tr>
              <a:tr h="418835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</a:tr>
            </a:tbl>
          </a:graphicData>
        </a:graphic>
      </p:graphicFrame>
      <p:graphicFrame>
        <p:nvGraphicFramePr>
          <p:cNvPr id="40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53731173"/>
              </p:ext>
            </p:extLst>
          </p:nvPr>
        </p:nvGraphicFramePr>
        <p:xfrm>
          <a:off x="7857202" y="3250537"/>
          <a:ext cx="3328340" cy="156919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65668"/>
                <a:gridCol w="665668"/>
                <a:gridCol w="665668"/>
                <a:gridCol w="665668"/>
                <a:gridCol w="665668"/>
              </a:tblGrid>
              <a:tr h="41883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solidFill>
                            <a:schemeClr val="tx1"/>
                          </a:solidFill>
                        </a:rPr>
                        <a:t>a⊕d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solidFill>
                            <a:schemeClr val="tx1"/>
                          </a:solidFill>
                        </a:rPr>
                        <a:t>a</a:t>
                      </a:r>
                      <a:r>
                        <a:rPr lang="en-US" sz="2400" err="1" smtClean="0">
                          <a:solidFill>
                            <a:schemeClr val="tx1"/>
                          </a:solidFill>
                        </a:rPr>
                        <a:t>⊕</a:t>
                      </a:r>
                      <a:r>
                        <a:rPr lang="en-US" sz="240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2400" dirty="0" smtClean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solidFill>
                            <a:schemeClr val="tx1"/>
                          </a:solidFill>
                        </a:rPr>
                        <a:t>b⊕c</a:t>
                      </a:r>
                      <a:endParaRPr lang="en-US" sz="24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⊕d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solidFill>
                            <a:schemeClr val="tx1"/>
                          </a:solidFill>
                        </a:rPr>
                        <a:t>a⊕b</a:t>
                      </a:r>
                      <a:endParaRPr lang="en-US" sz="24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⊕c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solidFill>
                            <a:schemeClr val="tx1"/>
                          </a:solidFill>
                        </a:rPr>
                        <a:t>b⊕d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</a:tr>
              <a:tr h="41883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</a:tr>
              <a:tr h="418835"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</a:tr>
            </a:tbl>
          </a:graphicData>
        </a:graphic>
      </p:graphicFrame>
      <p:graphicFrame>
        <p:nvGraphicFramePr>
          <p:cNvPr id="41" name="Table 4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8096988"/>
              </p:ext>
            </p:extLst>
          </p:nvPr>
        </p:nvGraphicFramePr>
        <p:xfrm>
          <a:off x="988701" y="3246505"/>
          <a:ext cx="1382947" cy="1565886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382947"/>
              </a:tblGrid>
              <a:tr h="41718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FlowXor</a:t>
                      </a:r>
                      <a:endParaRPr lang="en-US" sz="2400" dirty="0" smtClean="0"/>
                    </a:p>
                    <a:p>
                      <a:pPr algn="ctr"/>
                      <a:endParaRPr lang="en-US" sz="2400" dirty="0"/>
                    </a:p>
                  </a:txBody>
                  <a:tcPr marL="0" marR="0" marT="0" marB="0"/>
                </a:tc>
              </a:tr>
              <a:tr h="41718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FlowCount</a:t>
                      </a:r>
                      <a:endParaRPr lang="en-US" sz="2400" dirty="0"/>
                    </a:p>
                  </a:txBody>
                  <a:tcPr marL="0" marR="0" marT="0" marB="0"/>
                </a:tc>
              </a:tr>
              <a:tr h="41718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PktCount</a:t>
                      </a:r>
                      <a:endParaRPr lang="en-US" sz="2400" dirty="0"/>
                    </a:p>
                  </a:txBody>
                  <a:tcPr marL="0" marR="0" marT="0" marB="0"/>
                </a:tc>
              </a:tr>
            </a:tbl>
          </a:graphicData>
        </a:graphic>
      </p:graphicFrame>
      <p:graphicFrame>
        <p:nvGraphicFramePr>
          <p:cNvPr id="43" name="Table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2285786"/>
              </p:ext>
            </p:extLst>
          </p:nvPr>
        </p:nvGraphicFramePr>
        <p:xfrm>
          <a:off x="6474255" y="3249535"/>
          <a:ext cx="1382947" cy="1565886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382947"/>
              </a:tblGrid>
              <a:tr h="41718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FlowXor</a:t>
                      </a:r>
                      <a:endParaRPr lang="en-US" sz="2400" dirty="0" smtClean="0"/>
                    </a:p>
                    <a:p>
                      <a:pPr algn="ctr"/>
                      <a:endParaRPr lang="en-US" sz="2400" dirty="0"/>
                    </a:p>
                  </a:txBody>
                  <a:tcPr marL="0" marR="0" marT="0" marB="0"/>
                </a:tc>
              </a:tr>
              <a:tr h="41718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FlowCount</a:t>
                      </a:r>
                      <a:endParaRPr lang="en-US" sz="2400" dirty="0"/>
                    </a:p>
                  </a:txBody>
                  <a:tcPr marL="0" marR="0" marT="0" marB="0"/>
                </a:tc>
              </a:tr>
              <a:tr h="41718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PktCount</a:t>
                      </a:r>
                      <a:endParaRPr lang="en-US" sz="2400" dirty="0"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38" name="TextBox 37"/>
          <p:cNvSpPr txBox="1"/>
          <p:nvPr/>
        </p:nvSpPr>
        <p:spPr>
          <a:xfrm>
            <a:off x="3492028" y="4908100"/>
            <a:ext cx="5425284" cy="584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 anchor="ctr">
            <a:spAutoFit/>
          </a:bodyPr>
          <a:lstStyle/>
          <a:p>
            <a:pPr algn="ctr"/>
            <a:r>
              <a:rPr lang="en-US" sz="3200" dirty="0" smtClean="0"/>
              <a:t>Use 5 cells to decode 4 flows</a:t>
            </a:r>
            <a:endParaRPr lang="en-US" sz="3200" dirty="0"/>
          </a:p>
        </p:txBody>
      </p:sp>
      <p:cxnSp>
        <p:nvCxnSpPr>
          <p:cNvPr id="45" name="Straight Connector 11"/>
          <p:cNvCxnSpPr/>
          <p:nvPr/>
        </p:nvCxnSpPr>
        <p:spPr>
          <a:xfrm>
            <a:off x="4501720" y="5051550"/>
            <a:ext cx="294390" cy="294390"/>
          </a:xfrm>
          <a:prstGeom prst="line">
            <a:avLst/>
          </a:prstGeom>
          <a:ln w="825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4335546" y="4453337"/>
            <a:ext cx="6014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10</a:t>
            </a:r>
            <a:endParaRPr lang="en-US" sz="3200" b="1" dirty="0">
              <a:solidFill>
                <a:srgbClr val="FF0000"/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2702162" y="5615298"/>
            <a:ext cx="7344587" cy="10217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 smtClean="0"/>
              <a:t>Collector can leverage </a:t>
            </a:r>
            <a:r>
              <a:rPr lang="en-US" sz="3600" dirty="0" err="1" smtClean="0"/>
              <a:t>flowsets</a:t>
            </a:r>
            <a:r>
              <a:rPr lang="en-US" sz="3600" dirty="0" smtClean="0"/>
              <a:t> from all switches to decode more</a:t>
            </a:r>
            <a:endParaRPr lang="en-US" sz="3600" dirty="0"/>
          </a:p>
        </p:txBody>
      </p:sp>
      <p:sp>
        <p:nvSpPr>
          <p:cNvPr id="12" name="Rectangle 11"/>
          <p:cNvSpPr/>
          <p:nvPr/>
        </p:nvSpPr>
        <p:spPr>
          <a:xfrm>
            <a:off x="939960" y="2328074"/>
            <a:ext cx="10553700" cy="2344643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2"/>
            <a:endParaRPr lang="en-US" sz="3200" dirty="0" smtClean="0">
              <a:solidFill>
                <a:schemeClr val="tx1"/>
              </a:solidFill>
            </a:endParaRPr>
          </a:p>
          <a:p>
            <a:pPr lvl="2"/>
            <a:r>
              <a:rPr lang="en-US" sz="3200" dirty="0" smtClean="0">
                <a:solidFill>
                  <a:schemeClr val="tx1"/>
                </a:solidFill>
              </a:rPr>
              <a:t>Provision </a:t>
            </a:r>
            <a:r>
              <a:rPr lang="en-US" sz="3200" dirty="0">
                <a:solidFill>
                  <a:schemeClr val="tx1"/>
                </a:solidFill>
              </a:rPr>
              <a:t>memory based </a:t>
            </a:r>
            <a:r>
              <a:rPr lang="en-US" sz="3200" dirty="0" smtClean="0">
                <a:solidFill>
                  <a:schemeClr val="tx1"/>
                </a:solidFill>
              </a:rPr>
              <a:t>on </a:t>
            </a:r>
            <a:r>
              <a:rPr lang="en-US" sz="3200" dirty="0" err="1" smtClean="0">
                <a:solidFill>
                  <a:schemeClr val="tx1"/>
                </a:solidFill>
              </a:rPr>
              <a:t>avg</a:t>
            </a:r>
            <a:r>
              <a:rPr lang="en-US" sz="3200" dirty="0">
                <a:solidFill>
                  <a:schemeClr val="tx1"/>
                </a:solidFill>
              </a:rPr>
              <a:t>(#flows), not max(#</a:t>
            </a:r>
            <a:r>
              <a:rPr lang="en-US" sz="3200" dirty="0" smtClean="0">
                <a:solidFill>
                  <a:schemeClr val="tx1"/>
                </a:solidFill>
              </a:rPr>
              <a:t>flows)</a:t>
            </a:r>
          </a:p>
          <a:p>
            <a:pPr marL="1371600" lvl="2" indent="-457200">
              <a:buFont typeface="Arial" charset="0"/>
              <a:buChar char="•"/>
            </a:pPr>
            <a:r>
              <a:rPr lang="en-US" sz="3200" dirty="0" err="1" smtClean="0">
                <a:solidFill>
                  <a:schemeClr val="tx1"/>
                </a:solidFill>
              </a:rPr>
              <a:t>SingleDecode</a:t>
            </a:r>
            <a:r>
              <a:rPr lang="en-US" sz="3200" dirty="0" smtClean="0">
                <a:solidFill>
                  <a:schemeClr val="tx1"/>
                </a:solidFill>
              </a:rPr>
              <a:t> </a:t>
            </a:r>
            <a:r>
              <a:rPr lang="en-US" sz="3200" dirty="0">
                <a:solidFill>
                  <a:schemeClr val="tx1"/>
                </a:solidFill>
              </a:rPr>
              <a:t>for normal </a:t>
            </a:r>
            <a:r>
              <a:rPr lang="en-US" sz="3200" dirty="0" smtClean="0">
                <a:solidFill>
                  <a:schemeClr val="tx1"/>
                </a:solidFill>
              </a:rPr>
              <a:t>case</a:t>
            </a:r>
          </a:p>
          <a:p>
            <a:pPr marL="1371600" lvl="2" indent="-457200">
              <a:buFont typeface="Arial" charset="0"/>
              <a:buChar char="•"/>
            </a:pPr>
            <a:r>
              <a:rPr lang="en-US" sz="3200" dirty="0" smtClean="0">
                <a:solidFill>
                  <a:schemeClr val="tx1"/>
                </a:solidFill>
              </a:rPr>
              <a:t>Network-wide </a:t>
            </a:r>
            <a:r>
              <a:rPr lang="en-US" sz="3200" dirty="0">
                <a:solidFill>
                  <a:schemeClr val="tx1"/>
                </a:solidFill>
              </a:rPr>
              <a:t>decoding for bursts of </a:t>
            </a:r>
            <a:r>
              <a:rPr lang="en-US" sz="3200" dirty="0" smtClean="0">
                <a:solidFill>
                  <a:schemeClr val="tx1"/>
                </a:solidFill>
              </a:rPr>
              <a:t>flows</a:t>
            </a:r>
          </a:p>
          <a:p>
            <a:pPr marL="1371600" lvl="2" indent="-457200">
              <a:buFont typeface="Arial" charset="0"/>
              <a:buChar char="•"/>
            </a:pPr>
            <a:endParaRPr lang="en-US" sz="32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204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48148E-6 L 0.06341 -1.48148E-6 " pathEditMode="relative" rAng="0" ptsTypes="AA">
                                      <p:cBhvr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4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0 L 0.06341 0 " pathEditMode="relative" rAng="0" ptsTypes="AA">
                                      <p:cBhvr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64" y="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25E-7 4.07407E-6 L -0.11198 4.07407E-6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5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8" grpId="0" animBg="1"/>
      <p:bldP spid="44" grpId="0"/>
      <p:bldP spid="47" grpId="0" animBg="1"/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1: sets of flows not fully overlapped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F</a:t>
            </a:r>
            <a:r>
              <a:rPr lang="en-US" altLang="zh-CN" dirty="0" smtClean="0"/>
              <a:t>lows from one switch may go to different next hops</a:t>
            </a:r>
          </a:p>
          <a:p>
            <a:r>
              <a:rPr lang="en-US" dirty="0" smtClean="0"/>
              <a:t>One switch receive flow from multiple hops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19</a:t>
            </a:fld>
            <a:endParaRPr lang="en-US"/>
          </a:p>
        </p:txBody>
      </p:sp>
      <p:grpSp>
        <p:nvGrpSpPr>
          <p:cNvPr id="26" name="Group 25"/>
          <p:cNvGrpSpPr/>
          <p:nvPr/>
        </p:nvGrpSpPr>
        <p:grpSpPr>
          <a:xfrm>
            <a:off x="1854494" y="2587019"/>
            <a:ext cx="8373197" cy="3654240"/>
            <a:chOff x="1854494" y="2834909"/>
            <a:chExt cx="8373197" cy="3654240"/>
          </a:xfrm>
        </p:grpSpPr>
        <p:pic>
          <p:nvPicPr>
            <p:cNvPr id="5" name="Picture 4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4494" y="3521401"/>
              <a:ext cx="3275068" cy="1400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" name="Picture 4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52623" y="3521401"/>
              <a:ext cx="3275068" cy="1400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Rectangle 6"/>
            <p:cNvSpPr/>
            <p:nvPr/>
          </p:nvSpPr>
          <p:spPr>
            <a:xfrm>
              <a:off x="3195299" y="3247504"/>
              <a:ext cx="412595" cy="41259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a</a:t>
              </a:r>
              <a:endParaRPr lang="en-US" sz="28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3200178" y="3727698"/>
              <a:ext cx="412595" cy="41259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b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3195299" y="4238422"/>
              <a:ext cx="412595" cy="41259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c</a:t>
              </a:r>
              <a:endParaRPr lang="en-US" sz="28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3195298" y="4749146"/>
              <a:ext cx="412595" cy="41259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d</a:t>
              </a: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497922" y="2834909"/>
              <a:ext cx="412595" cy="41259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a</a:t>
              </a:r>
              <a:endParaRPr lang="en-US" sz="2800" dirty="0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494393" y="4437062"/>
              <a:ext cx="412595" cy="41259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e</a:t>
              </a:r>
              <a:endParaRPr lang="en-US" sz="2800" dirty="0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8494395" y="3338784"/>
              <a:ext cx="412595" cy="41259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 smtClean="0"/>
                <a:t>c</a:t>
              </a:r>
              <a:endParaRPr lang="en-US" sz="2800" dirty="0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494394" y="3899273"/>
              <a:ext cx="412595" cy="412595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800" dirty="0"/>
                <a:t>d</a:t>
              </a:r>
            </a:p>
          </p:txBody>
        </p:sp>
        <p:cxnSp>
          <p:nvCxnSpPr>
            <p:cNvPr id="15" name="Straight Arrow Connector 14"/>
            <p:cNvCxnSpPr>
              <a:stCxn id="10" idx="3"/>
              <a:endCxn id="14" idx="1"/>
            </p:cNvCxnSpPr>
            <p:nvPr/>
          </p:nvCxnSpPr>
          <p:spPr>
            <a:xfrm flipV="1">
              <a:off x="3607894" y="3041207"/>
              <a:ext cx="4890028" cy="412595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>
              <a:stCxn id="12" idx="3"/>
              <a:endCxn id="16" idx="1"/>
            </p:cNvCxnSpPr>
            <p:nvPr/>
          </p:nvCxnSpPr>
          <p:spPr>
            <a:xfrm flipV="1">
              <a:off x="3607894" y="3545082"/>
              <a:ext cx="4886501" cy="899638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13" idx="3"/>
              <a:endCxn id="17" idx="1"/>
            </p:cNvCxnSpPr>
            <p:nvPr/>
          </p:nvCxnSpPr>
          <p:spPr>
            <a:xfrm flipV="1">
              <a:off x="3607893" y="4105571"/>
              <a:ext cx="4886501" cy="849873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>
              <a:stCxn id="11" idx="3"/>
            </p:cNvCxnSpPr>
            <p:nvPr/>
          </p:nvCxnSpPr>
          <p:spPr>
            <a:xfrm>
              <a:off x="3612773" y="3933996"/>
              <a:ext cx="1516789" cy="2053057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>
              <a:endCxn id="15" idx="1"/>
            </p:cNvCxnSpPr>
            <p:nvPr/>
          </p:nvCxnSpPr>
          <p:spPr>
            <a:xfrm flipV="1">
              <a:off x="6888161" y="4643360"/>
              <a:ext cx="1606232" cy="1302881"/>
            </a:xfrm>
            <a:prstGeom prst="straightConnector1">
              <a:avLst/>
            </a:prstGeom>
            <a:ln w="31750">
              <a:tailEnd type="arrow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20" name="Picture 19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2434" y="5987053"/>
              <a:ext cx="1174256" cy="502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20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01033" y="5946241"/>
              <a:ext cx="1174256" cy="5020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209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Flow coverage in data centers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599" y="1600202"/>
            <a:ext cx="10768149" cy="4525963"/>
          </a:xfrm>
        </p:spPr>
        <p:txBody>
          <a:bodyPr/>
          <a:lstStyle/>
          <a:p>
            <a:r>
              <a:rPr lang="en-US" sz="3200" dirty="0" smtClean="0"/>
              <a:t>Flow coverage</a:t>
            </a:r>
          </a:p>
          <a:p>
            <a:pPr lvl="1"/>
            <a:r>
              <a:rPr lang="en-US" sz="2800" dirty="0" smtClean="0"/>
              <a:t>Traffic monitoring needs to cover all the flows</a:t>
            </a:r>
            <a:endParaRPr lang="en-US" sz="2800" b="1" dirty="0" smtClean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1855677" y="4969237"/>
            <a:ext cx="276460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Transient loop/</a:t>
            </a:r>
            <a:r>
              <a:rPr lang="en-US" sz="2000" dirty="0" err="1"/>
              <a:t>blackhole</a:t>
            </a:r>
            <a:endParaRPr lang="en-US" sz="2000" dirty="0"/>
          </a:p>
        </p:txBody>
      </p:sp>
      <p:grpSp>
        <p:nvGrpSpPr>
          <p:cNvPr id="110" name="Group 109"/>
          <p:cNvGrpSpPr/>
          <p:nvPr/>
        </p:nvGrpSpPr>
        <p:grpSpPr>
          <a:xfrm>
            <a:off x="1635314" y="3346633"/>
            <a:ext cx="3530279" cy="1181866"/>
            <a:chOff x="1391628" y="3461254"/>
            <a:chExt cx="2388860" cy="799742"/>
          </a:xfrm>
        </p:grpSpPr>
        <p:pic>
          <p:nvPicPr>
            <p:cNvPr id="10" name="Picture 4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8318" y="4093562"/>
              <a:ext cx="391576" cy="167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3" name="Picture 4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9071" y="4093563"/>
              <a:ext cx="391576" cy="167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7" name="Picture 4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9071" y="3586059"/>
              <a:ext cx="391576" cy="167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0" name="Picture 4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78318" y="3586059"/>
              <a:ext cx="391576" cy="167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3" name="Straight Arrow Connector 12"/>
            <p:cNvCxnSpPr>
              <a:stCxn id="63" idx="0"/>
              <a:endCxn id="37" idx="2"/>
            </p:cNvCxnSpPr>
            <p:nvPr/>
          </p:nvCxnSpPr>
          <p:spPr>
            <a:xfrm flipV="1">
              <a:off x="2254859" y="3753492"/>
              <a:ext cx="0" cy="34007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>
              <a:stCxn id="37" idx="3"/>
              <a:endCxn id="40" idx="1"/>
            </p:cNvCxnSpPr>
            <p:nvPr/>
          </p:nvCxnSpPr>
          <p:spPr>
            <a:xfrm>
              <a:off x="2450647" y="3669776"/>
              <a:ext cx="227671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>
              <a:stCxn id="40" idx="2"/>
              <a:endCxn id="10" idx="0"/>
            </p:cNvCxnSpPr>
            <p:nvPr/>
          </p:nvCxnSpPr>
          <p:spPr>
            <a:xfrm>
              <a:off x="2874106" y="3753492"/>
              <a:ext cx="0" cy="34007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10" idx="1"/>
              <a:endCxn id="63" idx="3"/>
            </p:cNvCxnSpPr>
            <p:nvPr/>
          </p:nvCxnSpPr>
          <p:spPr>
            <a:xfrm flipH="1">
              <a:off x="2450647" y="4177279"/>
              <a:ext cx="227671" cy="1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9" name="Picture 4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91628" y="3584522"/>
              <a:ext cx="391576" cy="1674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2" name="Picture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63445" y="3461254"/>
              <a:ext cx="417043" cy="417043"/>
            </a:xfrm>
            <a:prstGeom prst="rect">
              <a:avLst/>
            </a:prstGeom>
          </p:spPr>
        </p:pic>
        <p:cxnSp>
          <p:nvCxnSpPr>
            <p:cNvPr id="35" name="Straight Arrow Connector 34"/>
            <p:cNvCxnSpPr>
              <a:stCxn id="40" idx="3"/>
              <a:endCxn id="32" idx="1"/>
            </p:cNvCxnSpPr>
            <p:nvPr/>
          </p:nvCxnSpPr>
          <p:spPr>
            <a:xfrm>
              <a:off x="3069894" y="3669776"/>
              <a:ext cx="293551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  <a:effectLst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49" idx="3"/>
              <a:endCxn id="37" idx="1"/>
            </p:cNvCxnSpPr>
            <p:nvPr/>
          </p:nvCxnSpPr>
          <p:spPr>
            <a:xfrm>
              <a:off x="1783204" y="3668239"/>
              <a:ext cx="275867" cy="1537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Arrow Connector 54"/>
            <p:cNvCxnSpPr/>
            <p:nvPr/>
          </p:nvCxnSpPr>
          <p:spPr>
            <a:xfrm>
              <a:off x="2476115" y="3584522"/>
              <a:ext cx="268083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  <a:effectLst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56" name="Straight Arrow Connector 55"/>
            <p:cNvCxnSpPr/>
            <p:nvPr/>
          </p:nvCxnSpPr>
          <p:spPr>
            <a:xfrm>
              <a:off x="1783204" y="3584522"/>
              <a:ext cx="341772" cy="0"/>
            </a:xfrm>
            <a:prstGeom prst="straightConnector1">
              <a:avLst/>
            </a:prstGeom>
            <a:ln w="57150">
              <a:solidFill>
                <a:srgbClr val="00B050"/>
              </a:solidFill>
              <a:tailEnd type="triangle"/>
            </a:ln>
            <a:effectLst/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69" name="Rectangle 68"/>
          <p:cNvSpPr/>
          <p:nvPr/>
        </p:nvSpPr>
        <p:spPr>
          <a:xfrm>
            <a:off x="7603221" y="4969237"/>
            <a:ext cx="303628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Fine-grained traffic analysis</a:t>
            </a:r>
          </a:p>
        </p:txBody>
      </p:sp>
      <p:graphicFrame>
        <p:nvGraphicFramePr>
          <p:cNvPr id="112" name="Chart 111"/>
          <p:cNvGraphicFramePr/>
          <p:nvPr>
            <p:extLst>
              <p:ext uri="{D42A27DB-BD31-4B8C-83A1-F6EECF244321}">
                <p14:modId xmlns:p14="http://schemas.microsoft.com/office/powerpoint/2010/main" val="809751319"/>
              </p:ext>
            </p:extLst>
          </p:nvPr>
        </p:nvGraphicFramePr>
        <p:xfrm>
          <a:off x="7463523" y="2865646"/>
          <a:ext cx="3126020" cy="208401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33430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69" grpId="0"/>
      <p:bldGraphic spid="112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</a:t>
            </a:r>
            <a:r>
              <a:rPr lang="en-US" dirty="0" smtClean="0"/>
              <a:t>1 solution: use flow filter to check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Generalize to network</a:t>
            </a:r>
          </a:p>
          <a:p>
            <a:pPr lvl="1"/>
            <a:r>
              <a:rPr lang="en-US" dirty="0"/>
              <a:t>No need for routing info</a:t>
            </a:r>
          </a:p>
          <a:p>
            <a:pPr lvl="1"/>
            <a:r>
              <a:rPr lang="en-US" dirty="0"/>
              <a:t>Incremental deployment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20</a:t>
            </a:fld>
            <a:endParaRPr lang="en-US"/>
          </a:p>
        </p:txBody>
      </p:sp>
      <p:pic>
        <p:nvPicPr>
          <p:cNvPr id="5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494" y="4770626"/>
            <a:ext cx="3275068" cy="140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623" y="4770626"/>
            <a:ext cx="3275068" cy="140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854494" y="4199579"/>
            <a:ext cx="2834411" cy="479765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Flow filter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52623" y="4199579"/>
            <a:ext cx="2781860" cy="479765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bg1"/>
                </a:solidFill>
              </a:rPr>
              <a:t>Flow filter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854494" y="3604420"/>
            <a:ext cx="412595" cy="4125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</a:t>
            </a:r>
          </a:p>
        </p:txBody>
      </p:sp>
      <p:sp>
        <p:nvSpPr>
          <p:cNvPr id="11" name="Rectangle 10"/>
          <p:cNvSpPr/>
          <p:nvPr/>
        </p:nvSpPr>
        <p:spPr>
          <a:xfrm>
            <a:off x="2089599" y="5135804"/>
            <a:ext cx="412595" cy="4125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</a:t>
            </a:r>
            <a:endParaRPr lang="en-US" sz="2800" dirty="0"/>
          </a:p>
        </p:txBody>
      </p:sp>
      <p:sp>
        <p:nvSpPr>
          <p:cNvPr id="12" name="Rectangle 11"/>
          <p:cNvSpPr/>
          <p:nvPr/>
        </p:nvSpPr>
        <p:spPr>
          <a:xfrm>
            <a:off x="2708491" y="5135804"/>
            <a:ext cx="412595" cy="4125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271699" y="5135803"/>
            <a:ext cx="412595" cy="4125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</a:t>
            </a:r>
            <a:endParaRPr lang="en-US" sz="2800" dirty="0"/>
          </a:p>
        </p:txBody>
      </p:sp>
      <p:sp>
        <p:nvSpPr>
          <p:cNvPr id="14" name="Rectangle 13"/>
          <p:cNvSpPr/>
          <p:nvPr/>
        </p:nvSpPr>
        <p:spPr>
          <a:xfrm>
            <a:off x="3877419" y="5135803"/>
            <a:ext cx="412595" cy="4125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60654" y="3493795"/>
            <a:ext cx="15747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accent3">
                    <a:lumMod val="50000"/>
                  </a:schemeClr>
                </a:solidFill>
              </a:rPr>
              <a:t>Decoded:</a:t>
            </a:r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7278722" y="5135803"/>
            <a:ext cx="412595" cy="4125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</a:t>
            </a:r>
            <a:endParaRPr lang="en-US" sz="2800" dirty="0"/>
          </a:p>
        </p:txBody>
      </p:sp>
      <p:sp>
        <p:nvSpPr>
          <p:cNvPr id="17" name="Rectangle 16"/>
          <p:cNvSpPr/>
          <p:nvPr/>
        </p:nvSpPr>
        <p:spPr>
          <a:xfrm>
            <a:off x="9131646" y="5138604"/>
            <a:ext cx="412595" cy="4125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e</a:t>
            </a:r>
            <a:endParaRPr lang="en-US" sz="2800" dirty="0"/>
          </a:p>
        </p:txBody>
      </p:sp>
      <p:sp>
        <p:nvSpPr>
          <p:cNvPr id="18" name="Rectangle 17"/>
          <p:cNvSpPr/>
          <p:nvPr/>
        </p:nvSpPr>
        <p:spPr>
          <a:xfrm>
            <a:off x="7930958" y="5135803"/>
            <a:ext cx="412595" cy="4125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</a:t>
            </a:r>
            <a:endParaRPr lang="en-US" sz="2800" dirty="0"/>
          </a:p>
        </p:txBody>
      </p:sp>
      <p:sp>
        <p:nvSpPr>
          <p:cNvPr id="19" name="Rectangle 18"/>
          <p:cNvSpPr/>
          <p:nvPr/>
        </p:nvSpPr>
        <p:spPr>
          <a:xfrm>
            <a:off x="8531302" y="5135803"/>
            <a:ext cx="412595" cy="4125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</a:t>
            </a:r>
          </a:p>
        </p:txBody>
      </p:sp>
      <p:cxnSp>
        <p:nvCxnSpPr>
          <p:cNvPr id="20" name="Straight Arrow Connector 19"/>
          <p:cNvCxnSpPr>
            <a:stCxn id="9" idx="3"/>
            <a:endCxn id="8" idx="1"/>
          </p:cNvCxnSpPr>
          <p:nvPr/>
        </p:nvCxnSpPr>
        <p:spPr>
          <a:xfrm>
            <a:off x="2267089" y="3810718"/>
            <a:ext cx="4685534" cy="628744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6952623" y="3628154"/>
            <a:ext cx="412595" cy="4125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a</a:t>
            </a:r>
            <a:endParaRPr lang="en-US" sz="2800" dirty="0"/>
          </a:p>
        </p:txBody>
      </p:sp>
      <p:sp>
        <p:nvSpPr>
          <p:cNvPr id="24" name="Rectangle 23"/>
          <p:cNvSpPr/>
          <p:nvPr/>
        </p:nvSpPr>
        <p:spPr>
          <a:xfrm>
            <a:off x="2529143" y="3619024"/>
            <a:ext cx="412595" cy="4125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</a:t>
            </a:r>
          </a:p>
        </p:txBody>
      </p:sp>
      <p:cxnSp>
        <p:nvCxnSpPr>
          <p:cNvPr id="25" name="Straight Arrow Connector 24"/>
          <p:cNvCxnSpPr>
            <a:stCxn id="24" idx="3"/>
            <a:endCxn id="8" idx="1"/>
          </p:cNvCxnSpPr>
          <p:nvPr/>
        </p:nvCxnSpPr>
        <p:spPr>
          <a:xfrm>
            <a:off x="2941738" y="3825322"/>
            <a:ext cx="4010885" cy="614140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ectangle 27"/>
          <p:cNvSpPr/>
          <p:nvPr/>
        </p:nvSpPr>
        <p:spPr>
          <a:xfrm>
            <a:off x="7627272" y="3628154"/>
            <a:ext cx="412595" cy="4125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</a:t>
            </a:r>
            <a:endParaRPr lang="en-US" sz="2800" dirty="0"/>
          </a:p>
        </p:txBody>
      </p:sp>
      <p:cxnSp>
        <p:nvCxnSpPr>
          <p:cNvPr id="29" name="Straight Arrow Connector 28"/>
          <p:cNvCxnSpPr>
            <a:stCxn id="28" idx="1"/>
            <a:endCxn id="7" idx="3"/>
          </p:cNvCxnSpPr>
          <p:nvPr/>
        </p:nvCxnSpPr>
        <p:spPr>
          <a:xfrm flipH="1">
            <a:off x="4688905" y="3834452"/>
            <a:ext cx="2938367" cy="605010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 31"/>
          <p:cNvSpPr/>
          <p:nvPr/>
        </p:nvSpPr>
        <p:spPr>
          <a:xfrm>
            <a:off x="3212465" y="3616032"/>
            <a:ext cx="412595" cy="4125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</a:t>
            </a:r>
            <a:endParaRPr lang="en-US" sz="2800" dirty="0"/>
          </a:p>
        </p:txBody>
      </p:sp>
      <p:sp>
        <p:nvSpPr>
          <p:cNvPr id="33" name="Rectangle 32"/>
          <p:cNvSpPr/>
          <p:nvPr/>
        </p:nvSpPr>
        <p:spPr>
          <a:xfrm>
            <a:off x="3877419" y="3608334"/>
            <a:ext cx="412595" cy="4125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</a:t>
            </a:r>
          </a:p>
        </p:txBody>
      </p:sp>
      <p:cxnSp>
        <p:nvCxnSpPr>
          <p:cNvPr id="34" name="Straight Arrow Connector 33"/>
          <p:cNvCxnSpPr>
            <a:stCxn id="33" idx="3"/>
            <a:endCxn id="8" idx="1"/>
          </p:cNvCxnSpPr>
          <p:nvPr/>
        </p:nvCxnSpPr>
        <p:spPr>
          <a:xfrm>
            <a:off x="4290014" y="3814632"/>
            <a:ext cx="2662609" cy="624830"/>
          </a:xfrm>
          <a:prstGeom prst="straightConnector1">
            <a:avLst/>
          </a:prstGeom>
          <a:ln w="28575">
            <a:solidFill>
              <a:srgbClr val="00B05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8300899" y="3616031"/>
            <a:ext cx="412595" cy="4125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</a:t>
            </a:r>
          </a:p>
        </p:txBody>
      </p:sp>
      <p:sp>
        <p:nvSpPr>
          <p:cNvPr id="40" name="Rectangle 39"/>
          <p:cNvSpPr/>
          <p:nvPr/>
        </p:nvSpPr>
        <p:spPr>
          <a:xfrm>
            <a:off x="8976794" y="3628154"/>
            <a:ext cx="412595" cy="4125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e</a:t>
            </a:r>
            <a:endParaRPr lang="en-US" sz="2800" dirty="0"/>
          </a:p>
        </p:txBody>
      </p:sp>
      <p:sp>
        <p:nvSpPr>
          <p:cNvPr id="41" name="TextBox 40"/>
          <p:cNvSpPr txBox="1"/>
          <p:nvPr/>
        </p:nvSpPr>
        <p:spPr>
          <a:xfrm>
            <a:off x="1747990" y="3071915"/>
            <a:ext cx="2153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00B050"/>
                </a:solidFill>
              </a:rPr>
              <a:t>S</a:t>
            </a:r>
            <a:r>
              <a:rPr lang="en-US" sz="2800" dirty="0" err="1" smtClean="0">
                <a:solidFill>
                  <a:srgbClr val="00B050"/>
                </a:solidFill>
              </a:rPr>
              <a:t>ingleDecode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7833569" y="3047170"/>
            <a:ext cx="21534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00B050"/>
                </a:solidFill>
              </a:rPr>
              <a:t>S</a:t>
            </a:r>
            <a:r>
              <a:rPr lang="en-US" sz="2800" smtClean="0">
                <a:solidFill>
                  <a:srgbClr val="00B050"/>
                </a:solidFill>
              </a:rPr>
              <a:t>ingleDecode</a:t>
            </a:r>
            <a:endParaRPr lang="en-US" sz="2800" dirty="0">
              <a:solidFill>
                <a:srgbClr val="00B05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4073190" y="3088995"/>
            <a:ext cx="36018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00B050"/>
                </a:solidFill>
              </a:rPr>
              <a:t>Remove </a:t>
            </a:r>
            <a:r>
              <a:rPr lang="en-US" sz="2800" smtClean="0">
                <a:solidFill>
                  <a:srgbClr val="00B050"/>
                </a:solidFill>
              </a:rPr>
              <a:t>from the other</a:t>
            </a:r>
            <a:endParaRPr lang="en-US" sz="2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920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0" presetClass="exit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 animBg="1"/>
      <p:bldP spid="23" grpId="0" animBg="1"/>
      <p:bldP spid="24" grpId="0" animBg="1"/>
      <p:bldP spid="28" grpId="0" animBg="1"/>
      <p:bldP spid="32" grpId="0" animBg="1"/>
      <p:bldP spid="33" grpId="0" animBg="1"/>
      <p:bldP spid="39" grpId="1" animBg="1"/>
      <p:bldP spid="40" grpId="0" animBg="1"/>
      <p:bldP spid="41" grpId="0" build="allAtOnce"/>
      <p:bldP spid="41" grpId="1" build="allAtOnce"/>
      <p:bldP spid="41" grpId="2" build="allAtOnce"/>
      <p:bldP spid="42" grpId="0" build="allAtOnce"/>
      <p:bldP spid="42" grpId="1" build="allAtOnce"/>
      <p:bldP spid="43" grpId="0" build="allAtOnce"/>
      <p:bldP spid="43" grpId="1" build="allAtOnce"/>
      <p:bldP spid="43" grpId="2" build="allAtOnce"/>
      <p:bldP spid="43" grpId="3" build="allAtOnce"/>
      <p:bldP spid="43" grpId="4" build="allAtOnce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2: counters are different across hops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counter of a flow may be different across hops</a:t>
            </a:r>
          </a:p>
          <a:p>
            <a:pPr lvl="1"/>
            <a:r>
              <a:rPr lang="en-US" dirty="0"/>
              <a:t>Some packets may get lost</a:t>
            </a:r>
          </a:p>
          <a:p>
            <a:pPr lvl="1"/>
            <a:r>
              <a:rPr lang="en-US" dirty="0"/>
              <a:t>On-the-fly </a:t>
            </a:r>
            <a:r>
              <a:rPr lang="en-US" dirty="0" smtClean="0"/>
              <a:t>packets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21</a:t>
            </a:fld>
            <a:endParaRPr lang="en-US"/>
          </a:p>
        </p:txBody>
      </p:sp>
      <p:pic>
        <p:nvPicPr>
          <p:cNvPr id="5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4494" y="4140698"/>
            <a:ext cx="3275068" cy="140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2623" y="4140698"/>
            <a:ext cx="3275068" cy="140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33650" y="4337459"/>
            <a:ext cx="704850" cy="5034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492028" y="4337459"/>
            <a:ext cx="704850" cy="5034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Arrow Connector 10"/>
          <p:cNvCxnSpPr>
            <a:stCxn id="8" idx="3"/>
          </p:cNvCxnSpPr>
          <p:nvPr/>
        </p:nvCxnSpPr>
        <p:spPr>
          <a:xfrm>
            <a:off x="4196878" y="4589172"/>
            <a:ext cx="3175472" cy="0"/>
          </a:xfrm>
          <a:prstGeom prst="straightConnector1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5667514" y="4337459"/>
            <a:ext cx="704850" cy="5034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Curved Connector 12"/>
          <p:cNvCxnSpPr>
            <a:stCxn id="7" idx="3"/>
            <a:endCxn id="14" idx="0"/>
          </p:cNvCxnSpPr>
          <p:nvPr/>
        </p:nvCxnSpPr>
        <p:spPr>
          <a:xfrm>
            <a:off x="3238500" y="4589172"/>
            <a:ext cx="1786460" cy="1256719"/>
          </a:xfrm>
          <a:prstGeom prst="curvedConnector2">
            <a:avLst/>
          </a:prstGeom>
          <a:ln w="38100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672535" y="5845891"/>
            <a:ext cx="704850" cy="50342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3676650" y="6033648"/>
            <a:ext cx="871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drop</a:t>
            </a:r>
            <a:endParaRPr 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553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2 solution: solve linear equations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got full list of flows</a:t>
            </a:r>
          </a:p>
          <a:p>
            <a:r>
              <a:rPr lang="en-US" dirty="0" smtClean="0"/>
              <a:t>Combine with counting table</a:t>
            </a:r>
          </a:p>
          <a:p>
            <a:r>
              <a:rPr lang="en-US" dirty="0" smtClean="0"/>
              <a:t>Construct and solve a linear equation system for each switch</a:t>
            </a:r>
          </a:p>
          <a:p>
            <a:r>
              <a:rPr lang="en-US" dirty="0" smtClean="0"/>
              <a:t>Speed </a:t>
            </a:r>
            <a:r>
              <a:rPr lang="en-US" dirty="0"/>
              <a:t>up by using counter’s properties to stop solver </a:t>
            </a:r>
            <a:r>
              <a:rPr lang="en-US" dirty="0" smtClean="0"/>
              <a:t>earlier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22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874372" y="4097285"/>
            <a:ext cx="412595" cy="4125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a</a:t>
            </a:r>
          </a:p>
        </p:txBody>
      </p:sp>
      <p:sp>
        <p:nvSpPr>
          <p:cNvPr id="6" name="Rectangle 5"/>
          <p:cNvSpPr/>
          <p:nvPr/>
        </p:nvSpPr>
        <p:spPr>
          <a:xfrm>
            <a:off x="2549021" y="4111889"/>
            <a:ext cx="412595" cy="4125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b</a:t>
            </a:r>
          </a:p>
        </p:txBody>
      </p:sp>
      <p:sp>
        <p:nvSpPr>
          <p:cNvPr id="7" name="Rectangle 6"/>
          <p:cNvSpPr/>
          <p:nvPr/>
        </p:nvSpPr>
        <p:spPr>
          <a:xfrm>
            <a:off x="3232343" y="4108897"/>
            <a:ext cx="412595" cy="4125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c</a:t>
            </a:r>
            <a:endParaRPr lang="en-US" sz="2800" dirty="0"/>
          </a:p>
        </p:txBody>
      </p:sp>
      <p:sp>
        <p:nvSpPr>
          <p:cNvPr id="8" name="Rectangle 7"/>
          <p:cNvSpPr/>
          <p:nvPr/>
        </p:nvSpPr>
        <p:spPr>
          <a:xfrm>
            <a:off x="3897297" y="4101199"/>
            <a:ext cx="412595" cy="412595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d</a:t>
            </a:r>
          </a:p>
        </p:txBody>
      </p:sp>
      <p:graphicFrame>
        <p:nvGraphicFramePr>
          <p:cNvPr id="9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34084408"/>
              </p:ext>
            </p:extLst>
          </p:nvPr>
        </p:nvGraphicFramePr>
        <p:xfrm>
          <a:off x="3429967" y="4787162"/>
          <a:ext cx="665668" cy="156919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665668"/>
              </a:tblGrid>
              <a:tr h="418835">
                <a:tc>
                  <a:txBody>
                    <a:bodyPr/>
                    <a:lstStyle/>
                    <a:p>
                      <a:pPr algn="ctr"/>
                      <a:endParaRPr lang="en-US" sz="2400" dirty="0" smtClean="0">
                        <a:solidFill>
                          <a:schemeClr val="tx1"/>
                        </a:solidFill>
                      </a:endParaRPr>
                    </a:p>
                    <a:p>
                      <a:pPr algn="ctr"/>
                      <a:r>
                        <a:rPr lang="is-IS" sz="2400" dirty="0" smtClean="0">
                          <a:solidFill>
                            <a:schemeClr val="tx1"/>
                          </a:solidFill>
                        </a:rPr>
                        <a:t>…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</a:tr>
              <a:tr h="418835">
                <a:tc>
                  <a:txBody>
                    <a:bodyPr/>
                    <a:lstStyle/>
                    <a:p>
                      <a:pPr algn="ctr"/>
                      <a:r>
                        <a:rPr lang="is-IS" sz="2400" dirty="0" smtClean="0"/>
                        <a:t>…</a:t>
                      </a:r>
                      <a:endParaRPr lang="en-US" sz="2400" dirty="0"/>
                    </a:p>
                  </a:txBody>
                  <a:tcPr marL="0" marR="0" marT="0" marB="0" anchor="ctr" anchorCtr="1"/>
                </a:tc>
              </a:tr>
              <a:tr h="418835">
                <a:tc>
                  <a:txBody>
                    <a:bodyPr/>
                    <a:lstStyle/>
                    <a:p>
                      <a:pPr algn="ctr"/>
                      <a:r>
                        <a:rPr lang="is-IS" sz="2400" dirty="0" smtClean="0"/>
                        <a:t>…</a:t>
                      </a:r>
                      <a:endParaRPr lang="en-US" sz="2400" dirty="0"/>
                    </a:p>
                  </a:txBody>
                  <a:tcPr marL="0" marR="0" marT="0" marB="0" anchor="ctr" anchorCtr="1"/>
                </a:tc>
              </a:tr>
            </a:tbl>
          </a:graphicData>
        </a:graphic>
      </p:graphicFrame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30881287"/>
              </p:ext>
            </p:extLst>
          </p:nvPr>
        </p:nvGraphicFramePr>
        <p:xfrm>
          <a:off x="2047020" y="4787162"/>
          <a:ext cx="1382947" cy="1565886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382947"/>
              </a:tblGrid>
              <a:tr h="41718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FlowXor</a:t>
                      </a:r>
                      <a:endParaRPr lang="en-US" sz="2400" dirty="0" smtClean="0"/>
                    </a:p>
                    <a:p>
                      <a:pPr algn="ctr"/>
                      <a:endParaRPr lang="en-US" sz="2400" dirty="0"/>
                    </a:p>
                  </a:txBody>
                  <a:tcPr marL="0" marR="0" marT="0" marB="0"/>
                </a:tc>
              </a:tr>
              <a:tr h="41718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FlowCount</a:t>
                      </a:r>
                      <a:endParaRPr lang="en-US" sz="2400" dirty="0"/>
                    </a:p>
                  </a:txBody>
                  <a:tcPr marL="0" marR="0" marT="0" marB="0"/>
                </a:tc>
              </a:tr>
              <a:tr h="417183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PktCount</a:t>
                      </a:r>
                      <a:endParaRPr lang="en-US" sz="2400" dirty="0"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11" name="Right Arrow 10"/>
          <p:cNvSpPr/>
          <p:nvPr/>
        </p:nvSpPr>
        <p:spPr>
          <a:xfrm>
            <a:off x="5049078" y="4574650"/>
            <a:ext cx="2133600" cy="143964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表格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612746"/>
              </p:ext>
            </p:extLst>
          </p:nvPr>
        </p:nvGraphicFramePr>
        <p:xfrm>
          <a:off x="8136121" y="4197194"/>
          <a:ext cx="1697109" cy="1828800"/>
        </p:xfrm>
        <a:graphic>
          <a:graphicData uri="http://schemas.openxmlformats.org/drawingml/2006/table">
            <a:tbl>
              <a:tblPr bandRow="1">
                <a:tableStyleId>{912C8C85-51F0-491E-9774-3900AFEF0FD7}</a:tableStyleId>
              </a:tblPr>
              <a:tblGrid>
                <a:gridCol w="746319"/>
                <a:gridCol w="950790"/>
              </a:tblGrid>
              <a:tr h="21333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Flow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#</a:t>
                      </a:r>
                      <a:r>
                        <a:rPr lang="en-US" sz="2400" dirty="0" err="1" smtClean="0">
                          <a:solidFill>
                            <a:schemeClr val="bg1"/>
                          </a:solidFill>
                        </a:rPr>
                        <a:t>pkt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213335">
                <a:tc>
                  <a:txBody>
                    <a:bodyPr/>
                    <a:lstStyle/>
                    <a:p>
                      <a:pPr algn="ctr"/>
                      <a:r>
                        <a:rPr lang="is-IS" sz="2400" dirty="0" smtClean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2400" dirty="0" smtClean="0">
                          <a:solidFill>
                            <a:schemeClr val="bg1"/>
                          </a:solidFill>
                        </a:rPr>
                        <a:t>5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21333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b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7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21333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c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  <a:tr h="21333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d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3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8075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/>
          <p:cNvSpPr/>
          <p:nvPr/>
        </p:nvSpPr>
        <p:spPr>
          <a:xfrm>
            <a:off x="5566030" y="1577373"/>
            <a:ext cx="1524576" cy="429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A</a:t>
            </a:r>
            <a:r>
              <a:rPr lang="en-US" altLang="zh-CN" sz="2800" dirty="0" smtClean="0"/>
              <a:t>nalyze</a:t>
            </a:r>
            <a:endParaRPr lang="en-US" sz="2800" dirty="0"/>
          </a:p>
        </p:txBody>
      </p:sp>
      <p:sp>
        <p:nvSpPr>
          <p:cNvPr id="39" name="Right Arrow 38"/>
          <p:cNvSpPr/>
          <p:nvPr/>
        </p:nvSpPr>
        <p:spPr>
          <a:xfrm rot="16200000">
            <a:off x="6194533" y="2002786"/>
            <a:ext cx="302396" cy="42360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6550231" y="1960724"/>
            <a:ext cx="2606409" cy="52322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accent3">
                    <a:lumMod val="50000"/>
                  </a:schemeClr>
                </a:solidFill>
              </a:rPr>
              <a:t>Flow&amp;counter</a:t>
            </a:r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FlowRadar</a:t>
            </a:r>
            <a:r>
              <a:rPr lang="en-US" dirty="0" smtClean="0"/>
              <a:t> architecture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23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1025912" y="3747103"/>
            <a:ext cx="9645805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346" y="4539633"/>
            <a:ext cx="1302160" cy="812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914" y="4533514"/>
            <a:ext cx="1302160" cy="812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482" y="4534010"/>
            <a:ext cx="1302160" cy="812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>
            <a:endCxn id="9" idx="2"/>
          </p:cNvCxnSpPr>
          <p:nvPr/>
        </p:nvCxnSpPr>
        <p:spPr>
          <a:xfrm flipV="1">
            <a:off x="6328318" y="3502532"/>
            <a:ext cx="44604" cy="1104173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9600" y="1756956"/>
            <a:ext cx="1657048" cy="582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Collector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600" y="4642535"/>
            <a:ext cx="1606902" cy="582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Network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1382487" y="2419950"/>
            <a:ext cx="9862456" cy="108258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4" name="Rounded Rectangle 23"/>
          <p:cNvSpPr/>
          <p:nvPr/>
        </p:nvSpPr>
        <p:spPr>
          <a:xfrm>
            <a:off x="1511607" y="2509873"/>
            <a:ext cx="3197366" cy="917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smtClean="0"/>
              <a:t>Stage1.SingleDecode</a:t>
            </a:r>
            <a:endParaRPr lang="en-US" sz="2800" dirty="0"/>
          </a:p>
        </p:txBody>
      </p:sp>
      <p:sp>
        <p:nvSpPr>
          <p:cNvPr id="33" name="Right Arrow 32"/>
          <p:cNvSpPr/>
          <p:nvPr/>
        </p:nvSpPr>
        <p:spPr>
          <a:xfrm>
            <a:off x="4816956" y="2777938"/>
            <a:ext cx="299480" cy="353271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224419" y="2539947"/>
            <a:ext cx="5889895" cy="87063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 smtClean="0"/>
              <a:t>Stage2. Network-wide Decode</a:t>
            </a:r>
            <a:endParaRPr lang="en-US" sz="2800" dirty="0"/>
          </a:p>
        </p:txBody>
      </p:sp>
      <p:sp>
        <p:nvSpPr>
          <p:cNvPr id="25" name="Rounded Rectangle 24"/>
          <p:cNvSpPr/>
          <p:nvPr/>
        </p:nvSpPr>
        <p:spPr>
          <a:xfrm>
            <a:off x="5501454" y="2564867"/>
            <a:ext cx="1880690" cy="80323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 smtClean="0"/>
              <a:t>Stage2.1 </a:t>
            </a:r>
            <a:r>
              <a:rPr lang="en-US" altLang="zh-CN" sz="2800" dirty="0" err="1" smtClean="0"/>
              <a:t>FlowDecode</a:t>
            </a:r>
            <a:endParaRPr lang="en-US" sz="2800" dirty="0"/>
          </a:p>
        </p:txBody>
      </p:sp>
      <p:sp>
        <p:nvSpPr>
          <p:cNvPr id="26" name="Rounded Rectangle 25"/>
          <p:cNvSpPr/>
          <p:nvPr/>
        </p:nvSpPr>
        <p:spPr>
          <a:xfrm>
            <a:off x="8621743" y="2549791"/>
            <a:ext cx="2380323" cy="86079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 smtClean="0"/>
              <a:t>Stage2.2 </a:t>
            </a:r>
            <a:r>
              <a:rPr lang="en-US" altLang="zh-CN" sz="2800" dirty="0" err="1" smtClean="0"/>
              <a:t>CounterDecode</a:t>
            </a:r>
            <a:endParaRPr lang="en-US" sz="2800" dirty="0"/>
          </a:p>
        </p:txBody>
      </p:sp>
      <p:cxnSp>
        <p:nvCxnSpPr>
          <p:cNvPr id="27" name="Straight Arrow Connector 13"/>
          <p:cNvCxnSpPr/>
          <p:nvPr/>
        </p:nvCxnSpPr>
        <p:spPr>
          <a:xfrm flipV="1">
            <a:off x="3970426" y="3522279"/>
            <a:ext cx="2177321" cy="101735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13"/>
          <p:cNvCxnSpPr/>
          <p:nvPr/>
        </p:nvCxnSpPr>
        <p:spPr>
          <a:xfrm flipH="1" flipV="1">
            <a:off x="6686074" y="3522279"/>
            <a:ext cx="1413488" cy="1011235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126729" y="3867636"/>
            <a:ext cx="2335351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800" b="1" dirty="0" smtClean="0"/>
              <a:t>Periodic report</a:t>
            </a:r>
            <a:endParaRPr lang="en-US" sz="2800" b="1" dirty="0"/>
          </a:p>
        </p:txBody>
      </p:sp>
      <p:sp>
        <p:nvSpPr>
          <p:cNvPr id="29" name="Rounded Rectangle 30"/>
          <p:cNvSpPr/>
          <p:nvPr/>
        </p:nvSpPr>
        <p:spPr>
          <a:xfrm>
            <a:off x="2968034" y="5001123"/>
            <a:ext cx="2004783" cy="9312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Encoded </a:t>
            </a:r>
            <a:r>
              <a:rPr lang="en-US" sz="3200" b="1" dirty="0" err="1" smtClean="0"/>
              <a:t>flowset</a:t>
            </a:r>
            <a:endParaRPr lang="en-US" sz="3200" b="1" dirty="0"/>
          </a:p>
        </p:txBody>
      </p:sp>
      <p:sp>
        <p:nvSpPr>
          <p:cNvPr id="30" name="Rounded Rectangle 30"/>
          <p:cNvSpPr/>
          <p:nvPr/>
        </p:nvSpPr>
        <p:spPr>
          <a:xfrm>
            <a:off x="5213555" y="4994420"/>
            <a:ext cx="2004783" cy="9312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Encoded </a:t>
            </a:r>
            <a:r>
              <a:rPr lang="en-US" sz="3200" b="1" dirty="0" err="1" smtClean="0"/>
              <a:t>flowset</a:t>
            </a:r>
            <a:endParaRPr lang="en-US" sz="3200" b="1" dirty="0"/>
          </a:p>
        </p:txBody>
      </p:sp>
      <p:sp>
        <p:nvSpPr>
          <p:cNvPr id="35" name="Rounded Rectangle 30"/>
          <p:cNvSpPr/>
          <p:nvPr/>
        </p:nvSpPr>
        <p:spPr>
          <a:xfrm>
            <a:off x="7388697" y="5000532"/>
            <a:ext cx="2004783" cy="9312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Encoded </a:t>
            </a:r>
            <a:r>
              <a:rPr lang="en-US" sz="3200" b="1" dirty="0" err="1" smtClean="0"/>
              <a:t>flowset</a:t>
            </a:r>
            <a:endParaRPr lang="en-US" sz="3200" b="1" dirty="0"/>
          </a:p>
        </p:txBody>
      </p:sp>
      <p:sp>
        <p:nvSpPr>
          <p:cNvPr id="31" name="Right Arrow 30"/>
          <p:cNvSpPr/>
          <p:nvPr/>
        </p:nvSpPr>
        <p:spPr>
          <a:xfrm>
            <a:off x="7537056" y="2603942"/>
            <a:ext cx="972439" cy="691676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55380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25" grpId="0" animBg="1"/>
      <p:bldP spid="26" grpId="0" animBg="1"/>
      <p:bldP spid="3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/>
          <p:cNvSpPr/>
          <p:nvPr/>
        </p:nvSpPr>
        <p:spPr>
          <a:xfrm>
            <a:off x="5566030" y="1577373"/>
            <a:ext cx="1524576" cy="429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A</a:t>
            </a:r>
            <a:r>
              <a:rPr lang="en-US" altLang="zh-CN" sz="2800" dirty="0" smtClean="0"/>
              <a:t>nalyze</a:t>
            </a:r>
            <a:endParaRPr lang="en-US" sz="2800" dirty="0"/>
          </a:p>
        </p:txBody>
      </p:sp>
      <p:sp>
        <p:nvSpPr>
          <p:cNvPr id="39" name="Right Arrow 38"/>
          <p:cNvSpPr/>
          <p:nvPr/>
        </p:nvSpPr>
        <p:spPr>
          <a:xfrm rot="16200000">
            <a:off x="6194533" y="2002786"/>
            <a:ext cx="302396" cy="42360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6550231" y="1960724"/>
            <a:ext cx="2606409" cy="52322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accent3">
                    <a:lumMod val="50000"/>
                  </a:schemeClr>
                </a:solidFill>
              </a:rPr>
              <a:t>Flow&amp;counter</a:t>
            </a:r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</a:t>
            </a:r>
            <a:r>
              <a:rPr lang="en-US" dirty="0" smtClean="0"/>
              <a:t>valuations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24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1025912" y="3747103"/>
            <a:ext cx="9645805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346" y="4539633"/>
            <a:ext cx="1302160" cy="812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914" y="4533514"/>
            <a:ext cx="1302160" cy="812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482" y="4534010"/>
            <a:ext cx="1302160" cy="812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>
            <a:endCxn id="9" idx="2"/>
          </p:cNvCxnSpPr>
          <p:nvPr/>
        </p:nvCxnSpPr>
        <p:spPr>
          <a:xfrm flipV="1">
            <a:off x="6328318" y="3502532"/>
            <a:ext cx="44604" cy="1104173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9600" y="1756956"/>
            <a:ext cx="1657048" cy="582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Collector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600" y="4642535"/>
            <a:ext cx="1606902" cy="582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Network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1382487" y="2419950"/>
            <a:ext cx="9862456" cy="108258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4" name="Rounded Rectangle 23"/>
          <p:cNvSpPr/>
          <p:nvPr/>
        </p:nvSpPr>
        <p:spPr>
          <a:xfrm>
            <a:off x="1511607" y="2509873"/>
            <a:ext cx="3197366" cy="917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smtClean="0"/>
              <a:t>Stage1.SingleDecode</a:t>
            </a:r>
            <a:endParaRPr lang="en-US" sz="2800" dirty="0"/>
          </a:p>
        </p:txBody>
      </p:sp>
      <p:sp>
        <p:nvSpPr>
          <p:cNvPr id="33" name="Right Arrow 32"/>
          <p:cNvSpPr/>
          <p:nvPr/>
        </p:nvSpPr>
        <p:spPr>
          <a:xfrm>
            <a:off x="4816956" y="2777938"/>
            <a:ext cx="299480" cy="353271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/>
          <p:cNvSpPr/>
          <p:nvPr/>
        </p:nvSpPr>
        <p:spPr>
          <a:xfrm>
            <a:off x="5501454" y="2564867"/>
            <a:ext cx="1880690" cy="80323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 smtClean="0"/>
              <a:t>Stage2.1 </a:t>
            </a:r>
            <a:r>
              <a:rPr lang="en-US" altLang="zh-CN" sz="2800" dirty="0" err="1" smtClean="0"/>
              <a:t>FlowDecode</a:t>
            </a:r>
            <a:endParaRPr lang="en-US" sz="2800" dirty="0"/>
          </a:p>
        </p:txBody>
      </p:sp>
      <p:sp>
        <p:nvSpPr>
          <p:cNvPr id="26" name="Rounded Rectangle 25"/>
          <p:cNvSpPr/>
          <p:nvPr/>
        </p:nvSpPr>
        <p:spPr>
          <a:xfrm>
            <a:off x="8621743" y="2549791"/>
            <a:ext cx="2380323" cy="860790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dirty="0" smtClean="0"/>
              <a:t>Stage2.2 </a:t>
            </a:r>
            <a:r>
              <a:rPr lang="en-US" altLang="zh-CN" sz="2800" dirty="0" err="1" smtClean="0"/>
              <a:t>CounterDecode</a:t>
            </a:r>
            <a:endParaRPr lang="en-US" sz="2800" dirty="0"/>
          </a:p>
        </p:txBody>
      </p:sp>
      <p:cxnSp>
        <p:nvCxnSpPr>
          <p:cNvPr id="27" name="Straight Arrow Connector 13"/>
          <p:cNvCxnSpPr/>
          <p:nvPr/>
        </p:nvCxnSpPr>
        <p:spPr>
          <a:xfrm flipV="1">
            <a:off x="3970426" y="3522279"/>
            <a:ext cx="2177321" cy="101735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13"/>
          <p:cNvCxnSpPr/>
          <p:nvPr/>
        </p:nvCxnSpPr>
        <p:spPr>
          <a:xfrm flipH="1" flipV="1">
            <a:off x="6686074" y="3522279"/>
            <a:ext cx="1413488" cy="1011235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126729" y="3867636"/>
            <a:ext cx="2335351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800" b="1" dirty="0" smtClean="0"/>
              <a:t>Periodic report</a:t>
            </a:r>
            <a:endParaRPr lang="en-US" sz="2800" b="1" dirty="0"/>
          </a:p>
        </p:txBody>
      </p:sp>
      <p:sp>
        <p:nvSpPr>
          <p:cNvPr id="29" name="Rounded Rectangle 30"/>
          <p:cNvSpPr/>
          <p:nvPr/>
        </p:nvSpPr>
        <p:spPr>
          <a:xfrm>
            <a:off x="2968034" y="5001123"/>
            <a:ext cx="2004783" cy="9312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Encoded </a:t>
            </a:r>
            <a:r>
              <a:rPr lang="en-US" sz="3200" b="1" dirty="0" err="1" smtClean="0"/>
              <a:t>flowset</a:t>
            </a:r>
            <a:endParaRPr lang="en-US" sz="3200" b="1" dirty="0"/>
          </a:p>
        </p:txBody>
      </p:sp>
      <p:sp>
        <p:nvSpPr>
          <p:cNvPr id="30" name="Rounded Rectangle 30"/>
          <p:cNvSpPr/>
          <p:nvPr/>
        </p:nvSpPr>
        <p:spPr>
          <a:xfrm>
            <a:off x="5213555" y="4994420"/>
            <a:ext cx="2004783" cy="9312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Encoded </a:t>
            </a:r>
            <a:r>
              <a:rPr lang="en-US" sz="3200" b="1" dirty="0" err="1" smtClean="0"/>
              <a:t>flowset</a:t>
            </a:r>
            <a:endParaRPr lang="en-US" sz="3200" b="1" dirty="0"/>
          </a:p>
        </p:txBody>
      </p:sp>
      <p:sp>
        <p:nvSpPr>
          <p:cNvPr id="35" name="Rounded Rectangle 30"/>
          <p:cNvSpPr/>
          <p:nvPr/>
        </p:nvSpPr>
        <p:spPr>
          <a:xfrm>
            <a:off x="7388697" y="5000532"/>
            <a:ext cx="2004783" cy="9312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Encoded </a:t>
            </a:r>
            <a:r>
              <a:rPr lang="en-US" sz="3200" b="1" dirty="0" err="1" smtClean="0"/>
              <a:t>flowset</a:t>
            </a:r>
            <a:endParaRPr lang="en-US" sz="3200" b="1" dirty="0"/>
          </a:p>
        </p:txBody>
      </p:sp>
      <p:sp>
        <p:nvSpPr>
          <p:cNvPr id="31" name="Right Arrow 30"/>
          <p:cNvSpPr/>
          <p:nvPr/>
        </p:nvSpPr>
        <p:spPr>
          <a:xfrm>
            <a:off x="7537056" y="2603942"/>
            <a:ext cx="972439" cy="691676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endParaRPr lang="en-US" sz="2800" dirty="0"/>
          </a:p>
        </p:txBody>
      </p:sp>
      <p:sp>
        <p:nvSpPr>
          <p:cNvPr id="36" name="Rectangle 35"/>
          <p:cNvSpPr/>
          <p:nvPr/>
        </p:nvSpPr>
        <p:spPr>
          <a:xfrm>
            <a:off x="2737890" y="4910607"/>
            <a:ext cx="2378546" cy="112211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659540" y="3558043"/>
            <a:ext cx="3131909" cy="112211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255426" y="2359723"/>
            <a:ext cx="10155523" cy="1122111"/>
          </a:xfrm>
          <a:prstGeom prst="rect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-69257" y="5504704"/>
            <a:ext cx="29034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Memory efficiency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-39872" y="3828242"/>
            <a:ext cx="26936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Bandwidth usage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-39872" y="1236951"/>
            <a:ext cx="5958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rgbClr val="FF0000"/>
                </a:solidFill>
              </a:rPr>
              <a:t>SingleDecode</a:t>
            </a:r>
            <a:r>
              <a:rPr lang="en-US" sz="2800" dirty="0">
                <a:solidFill>
                  <a:srgbClr val="FF0000"/>
                </a:solidFill>
              </a:rPr>
              <a:t> vs. Network-wide Decode</a:t>
            </a:r>
          </a:p>
        </p:txBody>
      </p:sp>
    </p:spTree>
    <p:extLst>
      <p:ext uri="{BB962C8B-B14F-4D97-AF65-F5344CB8AC3E}">
        <p14:creationId xmlns:p14="http://schemas.microsoft.com/office/powerpoint/2010/main" val="1980446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6" grpId="1" animBg="1"/>
      <p:bldP spid="37" grpId="0" animBg="1"/>
      <p:bldP spid="37" grpId="1" animBg="1"/>
      <p:bldP spid="40" grpId="0" animBg="1"/>
      <p:bldP spid="40" grpId="1" animBg="1"/>
      <p:bldP spid="3" grpId="0"/>
      <p:bldP spid="41" grpId="0"/>
      <p:bldP spid="4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1220450" cy="4525963"/>
          </a:xfrm>
        </p:spPr>
        <p:txBody>
          <a:bodyPr/>
          <a:lstStyle/>
          <a:p>
            <a:r>
              <a:rPr lang="en-US" dirty="0"/>
              <a:t>Simulation of k=8 </a:t>
            </a:r>
            <a:r>
              <a:rPr lang="en-US" dirty="0" err="1"/>
              <a:t>FatTree</a:t>
            </a:r>
            <a:r>
              <a:rPr lang="en-US" dirty="0"/>
              <a:t> (80 switches, 128 hosts</a:t>
            </a:r>
            <a:r>
              <a:rPr lang="en-US" dirty="0" smtClean="0"/>
              <a:t>) in ns3</a:t>
            </a:r>
          </a:p>
          <a:p>
            <a:r>
              <a:rPr lang="en-US" dirty="0" err="1" smtClean="0"/>
              <a:t>Config</a:t>
            </a:r>
            <a:r>
              <a:rPr lang="en-US" dirty="0" smtClean="0"/>
              <a:t> the memory base on </a:t>
            </a:r>
            <a:r>
              <a:rPr lang="en-US" dirty="0" err="1" smtClean="0"/>
              <a:t>avg</a:t>
            </a:r>
            <a:r>
              <a:rPr lang="en-US" dirty="0" smtClean="0"/>
              <a:t>(#flow), </a:t>
            </a:r>
          </a:p>
          <a:p>
            <a:pPr lvl="1"/>
            <a:r>
              <a:rPr lang="en-US" dirty="0" smtClean="0"/>
              <a:t>when burst of flows happens, use network-wide decode</a:t>
            </a:r>
          </a:p>
          <a:p>
            <a:r>
              <a:rPr lang="en-US" dirty="0" smtClean="0"/>
              <a:t>The worst case is all switches are pushed to max(#flow) </a:t>
            </a:r>
            <a:endParaRPr lang="en-US" dirty="0"/>
          </a:p>
          <a:p>
            <a:pPr lvl="1"/>
            <a:r>
              <a:rPr lang="en-US" dirty="0" smtClean="0"/>
              <a:t>Traffic: each </a:t>
            </a:r>
            <a:r>
              <a:rPr lang="en-US" dirty="0"/>
              <a:t>switch has same number of flows, and thus same memory </a:t>
            </a:r>
          </a:p>
          <a:p>
            <a:r>
              <a:rPr lang="en-US" dirty="0" smtClean="0"/>
              <a:t>Each switch reports the </a:t>
            </a:r>
            <a:r>
              <a:rPr lang="en-US" dirty="0" err="1" smtClean="0"/>
              <a:t>flowset</a:t>
            </a:r>
            <a:r>
              <a:rPr lang="en-US" dirty="0" smtClean="0"/>
              <a:t> every 10 </a:t>
            </a:r>
            <a:r>
              <a:rPr lang="en-US" dirty="0" err="1" smtClean="0"/>
              <a:t>ms.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128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7012" y="1292917"/>
            <a:ext cx="7503043" cy="45018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 efficiency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26</a:t>
            </a:fld>
            <a:endParaRPr lang="en-US" dirty="0"/>
          </a:p>
        </p:txBody>
      </p:sp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4197" y="4734081"/>
            <a:ext cx="2071144" cy="276152"/>
          </a:xfrm>
          <a:prstGeom prst="rect">
            <a:avLst/>
          </a:prstGeom>
        </p:spPr>
      </p:pic>
      <p:sp>
        <p:nvSpPr>
          <p:cNvPr id="32" name="Rectangle 31"/>
          <p:cNvSpPr/>
          <p:nvPr/>
        </p:nvSpPr>
        <p:spPr>
          <a:xfrm>
            <a:off x="3264197" y="1468352"/>
            <a:ext cx="6198780" cy="34038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0" name="Picture 3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47011" y="1292915"/>
            <a:ext cx="7503043" cy="4501825"/>
          </a:xfrm>
          <a:prstGeom prst="rect">
            <a:avLst/>
          </a:prstGeom>
        </p:spPr>
      </p:pic>
      <p:sp>
        <p:nvSpPr>
          <p:cNvPr id="42" name="Rounded Rectangular Callout 41"/>
          <p:cNvSpPr/>
          <p:nvPr/>
        </p:nvSpPr>
        <p:spPr>
          <a:xfrm>
            <a:off x="63985" y="2214858"/>
            <a:ext cx="2183026" cy="1214141"/>
          </a:xfrm>
          <a:prstGeom prst="wedgeRoundRectCallout">
            <a:avLst>
              <a:gd name="adj1" fmla="val 146154"/>
              <a:gd name="adj2" fmla="val -593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 smtClean="0"/>
              <a:t>#cell=#flow</a:t>
            </a:r>
          </a:p>
          <a:p>
            <a:pPr algn="ctr"/>
            <a:r>
              <a:rPr lang="en-US" sz="2800" dirty="0" smtClean="0"/>
              <a:t>(Impractical)</a:t>
            </a:r>
            <a:endParaRPr lang="en-US" sz="2800" dirty="0"/>
          </a:p>
        </p:txBody>
      </p:sp>
      <p:sp>
        <p:nvSpPr>
          <p:cNvPr id="44" name="Rounded Rectangular Callout 43"/>
          <p:cNvSpPr/>
          <p:nvPr/>
        </p:nvSpPr>
        <p:spPr>
          <a:xfrm>
            <a:off x="4227765" y="2776630"/>
            <a:ext cx="3490142" cy="944706"/>
          </a:xfrm>
          <a:prstGeom prst="wedgeRoundRectCallout">
            <a:avLst>
              <a:gd name="adj1" fmla="val 38447"/>
              <a:gd name="adj2" fmla="val 1275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 err="1" smtClean="0"/>
              <a:t>FlowRadar</a:t>
            </a:r>
            <a:r>
              <a:rPr lang="en-US" sz="2800" dirty="0" smtClean="0"/>
              <a:t>: 2.36MB</a:t>
            </a:r>
            <a:endParaRPr lang="en-US" sz="2800" dirty="0"/>
          </a:p>
        </p:txBody>
      </p:sp>
      <p:sp>
        <p:nvSpPr>
          <p:cNvPr id="12" name="Rounded Rectangular Callout 43"/>
          <p:cNvSpPr/>
          <p:nvPr/>
        </p:nvSpPr>
        <p:spPr>
          <a:xfrm>
            <a:off x="8737600" y="385571"/>
            <a:ext cx="3107558" cy="944706"/>
          </a:xfrm>
          <a:prstGeom prst="wedgeRoundRectCallout">
            <a:avLst>
              <a:gd name="adj1" fmla="val -27844"/>
              <a:gd name="adj2" fmla="val 1175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 err="1" smtClean="0"/>
              <a:t>FlowRadar</a:t>
            </a:r>
            <a:r>
              <a:rPr lang="en-US" sz="2800" dirty="0" smtClean="0"/>
              <a:t>: 24.8MB</a:t>
            </a:r>
            <a:endParaRPr 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5347878" y="6084066"/>
            <a:ext cx="14962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Log scale</a:t>
            </a:r>
            <a:endParaRPr lang="en-US" sz="2800" dirty="0"/>
          </a:p>
        </p:txBody>
      </p:sp>
      <p:sp>
        <p:nvSpPr>
          <p:cNvPr id="6" name="Left Brace 5"/>
          <p:cNvSpPr/>
          <p:nvPr/>
        </p:nvSpPr>
        <p:spPr>
          <a:xfrm rot="16200000">
            <a:off x="6049871" y="2835666"/>
            <a:ext cx="561612" cy="6264603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38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9" dur="16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5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42" grpId="0" animBg="1"/>
      <p:bldP spid="44" grpId="0" animBg="1"/>
      <p:bldP spid="1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Bandwidth usage</a:t>
            </a:r>
          </a:p>
          <a:p>
            <a:pPr lvl="1"/>
            <a:r>
              <a:rPr lang="en-US" dirty="0"/>
              <a:t>Only 0.52% </a:t>
            </a:r>
            <a:r>
              <a:rPr lang="en-US" dirty="0" smtClean="0"/>
              <a:t>based </a:t>
            </a:r>
            <a:r>
              <a:rPr lang="en-US" dirty="0"/>
              <a:t>on </a:t>
            </a:r>
            <a:r>
              <a:rPr lang="en-US" dirty="0" smtClean="0"/>
              <a:t>topology and traffic of Facebook </a:t>
            </a:r>
            <a:r>
              <a:rPr lang="en-US" dirty="0"/>
              <a:t>data </a:t>
            </a:r>
            <a:r>
              <a:rPr lang="en-US" dirty="0" smtClean="0"/>
              <a:t>centers (sigcomm’15</a:t>
            </a:r>
            <a:r>
              <a:rPr lang="en-US" dirty="0"/>
              <a:t>)</a:t>
            </a:r>
          </a:p>
          <a:p>
            <a:r>
              <a:rPr lang="en-US" dirty="0" err="1"/>
              <a:t>NetDecode</a:t>
            </a:r>
            <a:r>
              <a:rPr lang="en-US" dirty="0"/>
              <a:t> improvement over </a:t>
            </a:r>
            <a:r>
              <a:rPr lang="en-US" dirty="0" err="1"/>
              <a:t>SingleDecode</a:t>
            </a:r>
            <a:endParaRPr lang="en-US" dirty="0"/>
          </a:p>
          <a:p>
            <a:pPr lvl="1"/>
            <a:r>
              <a:rPr lang="en-US" dirty="0" err="1"/>
              <a:t>SingleDecode</a:t>
            </a:r>
            <a:r>
              <a:rPr lang="en-US" dirty="0"/>
              <a:t> 100K flow, which takes 10ms</a:t>
            </a:r>
          </a:p>
          <a:p>
            <a:pPr lvl="1"/>
            <a:r>
              <a:rPr lang="en-US" dirty="0" err="1"/>
              <a:t>NetDecode</a:t>
            </a:r>
            <a:r>
              <a:rPr lang="en-US" dirty="0"/>
              <a:t> 26.8% more flows with the same memory,</a:t>
            </a:r>
          </a:p>
          <a:p>
            <a:pPr marL="457200" lvl="1" indent="0">
              <a:buNone/>
            </a:pPr>
            <a:r>
              <a:rPr lang="en-US" dirty="0"/>
              <a:t>    which takes around 3 sec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3328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ounded Rectangle 37"/>
          <p:cNvSpPr/>
          <p:nvPr/>
        </p:nvSpPr>
        <p:spPr>
          <a:xfrm>
            <a:off x="5566030" y="1577373"/>
            <a:ext cx="1524576" cy="429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A</a:t>
            </a:r>
            <a:r>
              <a:rPr lang="en-US" altLang="zh-CN" sz="2800" dirty="0" smtClean="0"/>
              <a:t>nalyze</a:t>
            </a:r>
            <a:endParaRPr lang="en-US" sz="2800" dirty="0"/>
          </a:p>
        </p:txBody>
      </p:sp>
      <p:sp>
        <p:nvSpPr>
          <p:cNvPr id="39" name="Right Arrow 38"/>
          <p:cNvSpPr/>
          <p:nvPr/>
        </p:nvSpPr>
        <p:spPr>
          <a:xfrm rot="16200000">
            <a:off x="6194533" y="2002786"/>
            <a:ext cx="302396" cy="42360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6486817" y="1948017"/>
            <a:ext cx="2606409" cy="52322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accent3">
                    <a:lumMod val="50000"/>
                  </a:schemeClr>
                </a:solidFill>
              </a:rPr>
              <a:t>Flow&amp;counter</a:t>
            </a:r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FlowRadar</a:t>
            </a:r>
            <a:r>
              <a:rPr lang="en-US" dirty="0" smtClean="0"/>
              <a:t> analyzer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28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1025912" y="3747103"/>
            <a:ext cx="9645805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346" y="4539633"/>
            <a:ext cx="1302160" cy="812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914" y="4533514"/>
            <a:ext cx="1302160" cy="812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482" y="4534010"/>
            <a:ext cx="1302160" cy="812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/>
          <p:cNvCxnSpPr>
            <a:endCxn id="9" idx="2"/>
          </p:cNvCxnSpPr>
          <p:nvPr/>
        </p:nvCxnSpPr>
        <p:spPr>
          <a:xfrm flipV="1">
            <a:off x="6328318" y="3502532"/>
            <a:ext cx="44604" cy="1104173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09600" y="2320480"/>
            <a:ext cx="1657048" cy="582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Collector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9600" y="4642535"/>
            <a:ext cx="1606902" cy="582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Network</a:t>
            </a:r>
          </a:p>
        </p:txBody>
      </p:sp>
      <p:sp>
        <p:nvSpPr>
          <p:cNvPr id="32" name="Rounded Rectangle 31"/>
          <p:cNvSpPr/>
          <p:nvPr/>
        </p:nvSpPr>
        <p:spPr>
          <a:xfrm>
            <a:off x="2241395" y="2419950"/>
            <a:ext cx="8263053" cy="108258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800" dirty="0"/>
          </a:p>
        </p:txBody>
      </p:sp>
      <p:sp>
        <p:nvSpPr>
          <p:cNvPr id="24" name="Rounded Rectangle 23"/>
          <p:cNvSpPr/>
          <p:nvPr/>
        </p:nvSpPr>
        <p:spPr>
          <a:xfrm>
            <a:off x="2368665" y="2509873"/>
            <a:ext cx="3197366" cy="917236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smtClean="0"/>
              <a:t>Stage1.SingleDecode</a:t>
            </a:r>
            <a:endParaRPr lang="en-US" sz="2800" dirty="0"/>
          </a:p>
        </p:txBody>
      </p:sp>
      <p:sp>
        <p:nvSpPr>
          <p:cNvPr id="33" name="Right Arrow 32"/>
          <p:cNvSpPr/>
          <p:nvPr/>
        </p:nvSpPr>
        <p:spPr>
          <a:xfrm>
            <a:off x="5624358" y="2777938"/>
            <a:ext cx="299480" cy="353271"/>
          </a:xfrm>
          <a:prstGeom prst="rightArrow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33"/>
          <p:cNvSpPr/>
          <p:nvPr/>
        </p:nvSpPr>
        <p:spPr>
          <a:xfrm>
            <a:off x="5946139" y="2539947"/>
            <a:ext cx="4469101" cy="87063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800" smtClean="0"/>
              <a:t>Stage2. </a:t>
            </a:r>
            <a:r>
              <a:rPr lang="en-US" altLang="zh-CN" sz="2800" dirty="0" smtClean="0"/>
              <a:t>Network-wide Decode</a:t>
            </a:r>
            <a:endParaRPr lang="en-US" sz="2800" dirty="0"/>
          </a:p>
        </p:txBody>
      </p:sp>
      <p:cxnSp>
        <p:nvCxnSpPr>
          <p:cNvPr id="25" name="Straight Arrow Connector 13"/>
          <p:cNvCxnSpPr/>
          <p:nvPr/>
        </p:nvCxnSpPr>
        <p:spPr>
          <a:xfrm flipV="1">
            <a:off x="3970426" y="3522279"/>
            <a:ext cx="2177321" cy="101735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13"/>
          <p:cNvCxnSpPr/>
          <p:nvPr/>
        </p:nvCxnSpPr>
        <p:spPr>
          <a:xfrm flipH="1" flipV="1">
            <a:off x="6686074" y="3522279"/>
            <a:ext cx="1413488" cy="1011235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3" name="矩形 7"/>
          <p:cNvSpPr/>
          <p:nvPr/>
        </p:nvSpPr>
        <p:spPr>
          <a:xfrm>
            <a:off x="5213555" y="1270860"/>
            <a:ext cx="2234928" cy="9336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5126729" y="3867636"/>
            <a:ext cx="2335351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800" b="1" dirty="0" smtClean="0"/>
              <a:t>Periodic report</a:t>
            </a:r>
            <a:endParaRPr lang="en-US" sz="2800" b="1" dirty="0"/>
          </a:p>
        </p:txBody>
      </p:sp>
      <p:sp>
        <p:nvSpPr>
          <p:cNvPr id="27" name="Rounded Rectangle 30"/>
          <p:cNvSpPr/>
          <p:nvPr/>
        </p:nvSpPr>
        <p:spPr>
          <a:xfrm>
            <a:off x="2968034" y="4995638"/>
            <a:ext cx="2004783" cy="9312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Encoded </a:t>
            </a:r>
            <a:r>
              <a:rPr lang="en-US" sz="3200" b="1" dirty="0" err="1" smtClean="0"/>
              <a:t>flowset</a:t>
            </a:r>
            <a:endParaRPr lang="en-US" sz="3200" b="1" dirty="0"/>
          </a:p>
        </p:txBody>
      </p:sp>
      <p:sp>
        <p:nvSpPr>
          <p:cNvPr id="28" name="Rounded Rectangle 30"/>
          <p:cNvSpPr/>
          <p:nvPr/>
        </p:nvSpPr>
        <p:spPr>
          <a:xfrm>
            <a:off x="5213555" y="4988935"/>
            <a:ext cx="2004783" cy="9312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Encoded </a:t>
            </a:r>
            <a:r>
              <a:rPr lang="en-US" sz="3200" b="1" dirty="0" err="1" smtClean="0"/>
              <a:t>flowset</a:t>
            </a:r>
            <a:endParaRPr lang="en-US" sz="3200" b="1" dirty="0"/>
          </a:p>
        </p:txBody>
      </p:sp>
      <p:sp>
        <p:nvSpPr>
          <p:cNvPr id="29" name="Rounded Rectangle 30"/>
          <p:cNvSpPr/>
          <p:nvPr/>
        </p:nvSpPr>
        <p:spPr>
          <a:xfrm>
            <a:off x="7388697" y="4995047"/>
            <a:ext cx="2004783" cy="93125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 smtClean="0"/>
              <a:t>Encoded </a:t>
            </a:r>
            <a:r>
              <a:rPr lang="en-US" sz="3200" b="1" dirty="0" err="1" smtClean="0"/>
              <a:t>flowset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609086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Analysis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3200" dirty="0"/>
              <a:t>Flow coverage</a:t>
            </a:r>
          </a:p>
          <a:p>
            <a:pPr lvl="1"/>
            <a:r>
              <a:rPr lang="en-US" sz="2800" dirty="0"/>
              <a:t>Transient loop/</a:t>
            </a:r>
            <a:r>
              <a:rPr lang="en-US" sz="2800" dirty="0" err="1"/>
              <a:t>blackhole</a:t>
            </a:r>
            <a:endParaRPr lang="en-US" sz="2800" dirty="0"/>
          </a:p>
          <a:p>
            <a:pPr lvl="1"/>
            <a:r>
              <a:rPr lang="en-US" sz="2800" dirty="0"/>
              <a:t>Error in match-action table</a:t>
            </a:r>
          </a:p>
          <a:p>
            <a:pPr lvl="1"/>
            <a:r>
              <a:rPr lang="en-US" sz="2800" dirty="0"/>
              <a:t>Fine-grained traffic </a:t>
            </a:r>
            <a:r>
              <a:rPr lang="en-US" sz="2800" dirty="0" smtClean="0"/>
              <a:t>analysis</a:t>
            </a:r>
            <a:endParaRPr lang="en-US" sz="2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2"/>
            <a:ext cx="5994400" cy="4525963"/>
          </a:xfrm>
        </p:spPr>
        <p:txBody>
          <a:bodyPr/>
          <a:lstStyle/>
          <a:p>
            <a:r>
              <a:rPr lang="en-US" sz="3200" dirty="0"/>
              <a:t>Temporal coverage</a:t>
            </a:r>
          </a:p>
          <a:p>
            <a:pPr lvl="1"/>
            <a:r>
              <a:rPr lang="en-US" sz="2800" b="1" dirty="0" smtClean="0"/>
              <a:t>Short time-scale per-flow </a:t>
            </a:r>
            <a:r>
              <a:rPr lang="en-US" sz="2800" b="1" dirty="0"/>
              <a:t>loss </a:t>
            </a:r>
            <a:r>
              <a:rPr lang="en-US" sz="2800" b="1" dirty="0" smtClean="0"/>
              <a:t>rate</a:t>
            </a:r>
            <a:endParaRPr lang="en-US" sz="2800" b="1" dirty="0"/>
          </a:p>
          <a:p>
            <a:pPr lvl="1"/>
            <a:r>
              <a:rPr lang="en-US" sz="2800" dirty="0"/>
              <a:t>ECMP load imbalance</a:t>
            </a:r>
          </a:p>
          <a:p>
            <a:pPr lvl="1"/>
            <a:r>
              <a:rPr lang="en-US" sz="2800" dirty="0"/>
              <a:t>Timely attack </a:t>
            </a:r>
            <a:r>
              <a:rPr lang="en-US" sz="2800" dirty="0" smtClean="0"/>
              <a:t>detection</a:t>
            </a:r>
            <a:endParaRPr lang="en-US" sz="28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122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Temporal coverage in data centers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>
          <a:xfrm>
            <a:off x="609599" y="1600202"/>
            <a:ext cx="10715897" cy="4525963"/>
          </a:xfrm>
        </p:spPr>
        <p:txBody>
          <a:bodyPr/>
          <a:lstStyle/>
          <a:p>
            <a:r>
              <a:rPr lang="en-US" sz="3200" dirty="0" smtClean="0"/>
              <a:t>Temporal coverage</a:t>
            </a:r>
          </a:p>
          <a:p>
            <a:pPr lvl="1"/>
            <a:r>
              <a:rPr lang="en-US" sz="2800" dirty="0" smtClean="0"/>
              <a:t>Traffic monitoring needs millisecond-level flow information</a:t>
            </a:r>
            <a:endParaRPr lang="en-US" sz="2800" b="1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pPr/>
              <a:t>3</a:t>
            </a:fld>
            <a:endParaRPr lang="en-US"/>
          </a:p>
        </p:txBody>
      </p:sp>
      <p:graphicFrame>
        <p:nvGraphicFramePr>
          <p:cNvPr id="81" name="Chart 80"/>
          <p:cNvGraphicFramePr/>
          <p:nvPr>
            <p:extLst>
              <p:ext uri="{D42A27DB-BD31-4B8C-83A1-F6EECF244321}">
                <p14:modId xmlns:p14="http://schemas.microsoft.com/office/powerpoint/2010/main" val="2775048218"/>
              </p:ext>
            </p:extLst>
          </p:nvPr>
        </p:nvGraphicFramePr>
        <p:xfrm>
          <a:off x="2539066" y="3243123"/>
          <a:ext cx="2682245" cy="1788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2" name="Rectangle 81"/>
          <p:cNvSpPr/>
          <p:nvPr/>
        </p:nvSpPr>
        <p:spPr>
          <a:xfrm>
            <a:off x="1949428" y="5079456"/>
            <a:ext cx="390966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/>
              <a:t>Short-time scale Loss rate</a:t>
            </a:r>
            <a:endParaRPr lang="en-US" sz="2800" dirty="0"/>
          </a:p>
        </p:txBody>
      </p:sp>
      <p:sp>
        <p:nvSpPr>
          <p:cNvPr id="107" name="Rectangle 106"/>
          <p:cNvSpPr/>
          <p:nvPr/>
        </p:nvSpPr>
        <p:spPr>
          <a:xfrm>
            <a:off x="6608279" y="5079456"/>
            <a:ext cx="359239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Timely attack detection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51579" y="3796465"/>
            <a:ext cx="616310" cy="61631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51048" y="3703748"/>
            <a:ext cx="459978" cy="709027"/>
          </a:xfrm>
          <a:prstGeom prst="rect">
            <a:avLst/>
          </a:prstGeom>
        </p:spPr>
      </p:pic>
      <p:sp>
        <p:nvSpPr>
          <p:cNvPr id="11" name="Right Arrow 10"/>
          <p:cNvSpPr/>
          <p:nvPr/>
        </p:nvSpPr>
        <p:spPr>
          <a:xfrm>
            <a:off x="8067358" y="3748295"/>
            <a:ext cx="984221" cy="669071"/>
          </a:xfrm>
          <a:prstGeom prst="rightArrow">
            <a:avLst/>
          </a:prstGeom>
          <a:solidFill>
            <a:srgbClr val="FF0000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DoS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85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1" grpId="0">
        <p:bldAsOne/>
      </p:bldGraphic>
      <p:bldP spid="82" grpId="0"/>
      <p:bldP spid="107" grpId="0"/>
      <p:bldP spid="1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Per-flow loss map: better temporal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Detect loss faster than </a:t>
            </a:r>
            <a:r>
              <a:rPr lang="en-US" dirty="0" err="1" smtClean="0"/>
              <a:t>NetFlow</a:t>
            </a:r>
            <a:endParaRPr lang="en-US" dirty="0" smtClean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30</a:t>
            </a:fld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2380016" y="2290932"/>
            <a:ext cx="7082977" cy="4090131"/>
            <a:chOff x="5881063" y="3634596"/>
            <a:chExt cx="4711593" cy="2720753"/>
          </a:xfrm>
        </p:grpSpPr>
        <p:graphicFrame>
          <p:nvGraphicFramePr>
            <p:cNvPr id="23" name="图表 22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817038983"/>
                </p:ext>
              </p:extLst>
            </p:nvPr>
          </p:nvGraphicFramePr>
          <p:xfrm>
            <a:off x="6668926" y="3664849"/>
            <a:ext cx="3555484" cy="123751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24" name="图表 2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50866096"/>
                </p:ext>
              </p:extLst>
            </p:nvPr>
          </p:nvGraphicFramePr>
          <p:xfrm>
            <a:off x="6668926" y="4962869"/>
            <a:ext cx="3555484" cy="13924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cxnSp>
          <p:nvCxnSpPr>
            <p:cNvPr id="18" name="直接连接符 17"/>
            <p:cNvCxnSpPr/>
            <p:nvPr/>
          </p:nvCxnSpPr>
          <p:spPr>
            <a:xfrm>
              <a:off x="7163218" y="3634596"/>
              <a:ext cx="0" cy="253553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直接连接符 25"/>
            <p:cNvCxnSpPr/>
            <p:nvPr/>
          </p:nvCxnSpPr>
          <p:spPr>
            <a:xfrm>
              <a:off x="7460304" y="3634596"/>
              <a:ext cx="0" cy="253553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7757390" y="3634596"/>
              <a:ext cx="0" cy="253553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8054476" y="3634596"/>
              <a:ext cx="0" cy="253553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8351562" y="3634596"/>
              <a:ext cx="0" cy="253553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8648647" y="3634596"/>
              <a:ext cx="0" cy="253553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8945733" y="3634596"/>
              <a:ext cx="0" cy="253553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9242819" y="3634596"/>
              <a:ext cx="0" cy="253553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9539905" y="3634596"/>
              <a:ext cx="0" cy="253553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9836994" y="3634596"/>
              <a:ext cx="0" cy="2535535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TextBox 3"/>
            <p:cNvSpPr txBox="1"/>
            <p:nvPr/>
          </p:nvSpPr>
          <p:spPr>
            <a:xfrm>
              <a:off x="5884510" y="4203898"/>
              <a:ext cx="817183" cy="307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Switch 1</a:t>
              </a:r>
              <a:endParaRPr lang="en-US" sz="24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881063" y="5208904"/>
              <a:ext cx="817183" cy="3070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/>
                <a:t>Switch 2</a:t>
              </a:r>
              <a:endParaRPr lang="en-US" sz="2400" dirty="0"/>
            </a:p>
          </p:txBody>
        </p:sp>
        <p:cxnSp>
          <p:nvCxnSpPr>
            <p:cNvPr id="21" name="Straight Connector 20"/>
            <p:cNvCxnSpPr/>
            <p:nvPr/>
          </p:nvCxnSpPr>
          <p:spPr>
            <a:xfrm>
              <a:off x="6013590" y="4902364"/>
              <a:ext cx="4579066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左大括号 6"/>
          <p:cNvSpPr/>
          <p:nvPr/>
        </p:nvSpPr>
        <p:spPr>
          <a:xfrm rot="5400000">
            <a:off x="4857337" y="1667559"/>
            <a:ext cx="351768" cy="1458946"/>
          </a:xfrm>
          <a:prstGeom prst="lef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左大括号 36"/>
          <p:cNvSpPr/>
          <p:nvPr/>
        </p:nvSpPr>
        <p:spPr>
          <a:xfrm rot="5400000" flipH="1">
            <a:off x="4834427" y="5473094"/>
            <a:ext cx="326801" cy="1529731"/>
          </a:xfrm>
          <a:prstGeom prst="leftBrac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文本框 9"/>
          <p:cNvSpPr txBox="1"/>
          <p:nvPr/>
        </p:nvSpPr>
        <p:spPr>
          <a:xfrm>
            <a:off x="3042079" y="2004391"/>
            <a:ext cx="1508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00B050"/>
                </a:solidFill>
              </a:rPr>
              <a:t>15 packets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3776440" y="6292870"/>
            <a:ext cx="1508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smtClean="0">
                <a:solidFill>
                  <a:srgbClr val="00B050"/>
                </a:solidFill>
              </a:rPr>
              <a:t>14 packets</a:t>
            </a:r>
            <a:endParaRPr lang="en-US" sz="2400" dirty="0">
              <a:solidFill>
                <a:srgbClr val="00B050"/>
              </a:solidFill>
            </a:endParaRPr>
          </a:p>
        </p:txBody>
      </p:sp>
      <p:sp>
        <p:nvSpPr>
          <p:cNvPr id="40" name="左大括号 6"/>
          <p:cNvSpPr/>
          <p:nvPr/>
        </p:nvSpPr>
        <p:spPr>
          <a:xfrm rot="5400000">
            <a:off x="6261095" y="307427"/>
            <a:ext cx="351768" cy="4214686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349532" y="1803250"/>
            <a:ext cx="1734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35 packets</a:t>
            </a:r>
            <a:endParaRPr lang="en-US" sz="2800" dirty="0">
              <a:solidFill>
                <a:srgbClr val="FF0000"/>
              </a:solidFill>
            </a:endParaRPr>
          </a:p>
        </p:txBody>
      </p:sp>
      <p:sp>
        <p:nvSpPr>
          <p:cNvPr id="41" name="左大括号 6"/>
          <p:cNvSpPr/>
          <p:nvPr/>
        </p:nvSpPr>
        <p:spPr>
          <a:xfrm rot="5400000" flipH="1">
            <a:off x="6026693" y="4092430"/>
            <a:ext cx="402766" cy="4459778"/>
          </a:xfrm>
          <a:prstGeom prst="lef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6177686" y="6381063"/>
            <a:ext cx="17343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rgbClr val="FF0000"/>
                </a:solidFill>
              </a:rPr>
              <a:t>34 packets</a:t>
            </a:r>
            <a:endParaRPr lang="en-US" sz="2800" dirty="0">
              <a:solidFill>
                <a:srgbClr val="FF0000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>
          <a:xfrm>
            <a:off x="8768916" y="2153848"/>
            <a:ext cx="2307192" cy="954107"/>
            <a:chOff x="9930544" y="2680592"/>
            <a:chExt cx="2307192" cy="954107"/>
          </a:xfrm>
        </p:grpSpPr>
        <p:sp>
          <p:nvSpPr>
            <p:cNvPr id="39" name="文本框 9"/>
            <p:cNvSpPr txBox="1"/>
            <p:nvPr/>
          </p:nvSpPr>
          <p:spPr>
            <a:xfrm>
              <a:off x="10254234" y="2680592"/>
              <a:ext cx="198350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 smtClean="0">
                  <a:solidFill>
                    <a:srgbClr val="FF0000"/>
                  </a:solidFill>
                </a:rPr>
                <a:t>NetFlow</a:t>
              </a:r>
              <a:endParaRPr lang="en-US" sz="2800" dirty="0">
                <a:solidFill>
                  <a:srgbClr val="FF0000"/>
                </a:solidFill>
              </a:endParaRPr>
            </a:p>
            <a:p>
              <a:r>
                <a:rPr lang="en-US" sz="2800" dirty="0" smtClean="0">
                  <a:solidFill>
                    <a:srgbClr val="FF0000"/>
                  </a:solidFill>
                </a:rPr>
                <a:t>detects loss</a:t>
              </a:r>
              <a:endParaRPr lang="en-US" sz="2800" dirty="0">
                <a:solidFill>
                  <a:srgbClr val="FF0000"/>
                </a:solidFill>
              </a:endParaRPr>
            </a:p>
          </p:txBody>
        </p:sp>
        <p:cxnSp>
          <p:nvCxnSpPr>
            <p:cNvPr id="11" name="Straight Arrow Connector 10"/>
            <p:cNvCxnSpPr>
              <a:stCxn id="39" idx="1"/>
            </p:cNvCxnSpPr>
            <p:nvPr/>
          </p:nvCxnSpPr>
          <p:spPr>
            <a:xfrm flipH="1">
              <a:off x="9930544" y="3157646"/>
              <a:ext cx="323690" cy="19934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5945485" y="2869686"/>
            <a:ext cx="2376432" cy="954107"/>
            <a:chOff x="9833980" y="2441380"/>
            <a:chExt cx="2376432" cy="954107"/>
          </a:xfrm>
        </p:grpSpPr>
        <p:sp>
          <p:nvSpPr>
            <p:cNvPr id="44" name="文本框 9"/>
            <p:cNvSpPr txBox="1"/>
            <p:nvPr/>
          </p:nvSpPr>
          <p:spPr>
            <a:xfrm>
              <a:off x="10200356" y="2441380"/>
              <a:ext cx="201005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 err="1" smtClean="0">
                  <a:solidFill>
                    <a:srgbClr val="00B050"/>
                  </a:solidFill>
                </a:rPr>
                <a:t>FlowRadar</a:t>
              </a:r>
              <a:endParaRPr lang="en-US" sz="2800" dirty="0">
                <a:solidFill>
                  <a:srgbClr val="00B050"/>
                </a:solidFill>
              </a:endParaRPr>
            </a:p>
            <a:p>
              <a:r>
                <a:rPr lang="en-US" sz="2800" dirty="0" smtClean="0">
                  <a:solidFill>
                    <a:srgbClr val="00B050"/>
                  </a:solidFill>
                </a:rPr>
                <a:t>detects loss</a:t>
              </a:r>
              <a:endParaRPr lang="en-US" sz="2800" dirty="0">
                <a:solidFill>
                  <a:srgbClr val="00B050"/>
                </a:solidFill>
              </a:endParaRPr>
            </a:p>
          </p:txBody>
        </p:sp>
        <p:cxnSp>
          <p:nvCxnSpPr>
            <p:cNvPr id="45" name="Straight Arrow Connector 44"/>
            <p:cNvCxnSpPr>
              <a:stCxn id="44" idx="1"/>
            </p:cNvCxnSpPr>
            <p:nvPr/>
          </p:nvCxnSpPr>
          <p:spPr>
            <a:xfrm flipH="1" flipV="1">
              <a:off x="9833980" y="2483570"/>
              <a:ext cx="366376" cy="434864"/>
            </a:xfrm>
            <a:prstGeom prst="straightConnector1">
              <a:avLst/>
            </a:prstGeom>
            <a:ln w="28575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Straight Connector 12"/>
          <p:cNvCxnSpPr/>
          <p:nvPr/>
        </p:nvCxnSpPr>
        <p:spPr>
          <a:xfrm>
            <a:off x="8654664" y="2153848"/>
            <a:ext cx="40206" cy="4154881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851336" y="2285278"/>
            <a:ext cx="40206" cy="4154881"/>
          </a:xfrm>
          <a:prstGeom prst="line">
            <a:avLst/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747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7" grpId="0" animBg="1"/>
      <p:bldP spid="10" grpId="0"/>
      <p:bldP spid="38" grpId="0"/>
      <p:bldP spid="40" grpId="0" animBg="1"/>
      <p:bldP spid="40" grpId="1" animBg="1"/>
      <p:bldP spid="5" grpId="0"/>
      <p:bldP spid="5" grpId="1"/>
      <p:bldP spid="41" grpId="0" animBg="1"/>
      <p:bldP spid="41" grpId="1" animBg="1"/>
      <p:bldP spid="42" grpId="0"/>
      <p:bldP spid="42" grpId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1582400" cy="4525963"/>
          </a:xfrm>
        </p:spPr>
        <p:txBody>
          <a:bodyPr/>
          <a:lstStyle/>
          <a:p>
            <a:r>
              <a:rPr lang="en-US" dirty="0" smtClean="0"/>
              <a:t>Report </a:t>
            </a:r>
            <a:r>
              <a:rPr lang="en-US" dirty="0"/>
              <a:t>counters for all flows in fine-grained time granularity</a:t>
            </a:r>
            <a:endParaRPr lang="en-US" dirty="0" smtClean="0"/>
          </a:p>
          <a:p>
            <a:r>
              <a:rPr lang="en-US" dirty="0" smtClean="0"/>
              <a:t>Fully leverage the capability of both the switches and the collector</a:t>
            </a:r>
          </a:p>
          <a:p>
            <a:pPr lvl="1"/>
            <a:r>
              <a:rPr lang="en-US" dirty="0"/>
              <a:t>Switch: fixed per-packet processing time, memory-efficient </a:t>
            </a:r>
          </a:p>
          <a:p>
            <a:pPr lvl="1"/>
            <a:r>
              <a:rPr lang="en-US" dirty="0"/>
              <a:t>Collector: Network-wide </a:t>
            </a:r>
            <a:r>
              <a:rPr lang="en-US" dirty="0" smtClean="0"/>
              <a:t>decoding</a:t>
            </a:r>
          </a:p>
          <a:p>
            <a:endParaRPr lang="en-US" dirty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31</a:t>
            </a:fld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7965697" y="5180959"/>
            <a:ext cx="140401" cy="14040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7422313" y="4639815"/>
            <a:ext cx="1227171" cy="3615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rgbClr val="00B050"/>
                </a:solidFill>
              </a:rPr>
              <a:t>FlowRadar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88727" y="3863183"/>
            <a:ext cx="20633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Overhead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at </a:t>
            </a:r>
          </a:p>
          <a:p>
            <a:r>
              <a:rPr lang="en-US" altLang="zh-CN" sz="2800" dirty="0" smtClean="0"/>
              <a:t>the collector</a:t>
            </a:r>
            <a:endParaRPr lang="en-US" sz="2800" dirty="0"/>
          </a:p>
        </p:txBody>
      </p:sp>
      <p:sp>
        <p:nvSpPr>
          <p:cNvPr id="8" name="TextBox 7"/>
          <p:cNvSpPr txBox="1"/>
          <p:nvPr/>
        </p:nvSpPr>
        <p:spPr>
          <a:xfrm>
            <a:off x="7950630" y="5945383"/>
            <a:ext cx="3886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Overhead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 switches</a:t>
            </a:r>
            <a:endParaRPr lang="en-US" sz="2800" dirty="0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7383342" y="5854101"/>
            <a:ext cx="2776819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V="1">
            <a:off x="7391141" y="3490685"/>
            <a:ext cx="0" cy="2363416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9823783" y="5626422"/>
            <a:ext cx="140401" cy="14040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9478836" y="5133330"/>
            <a:ext cx="970696" cy="3615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NetFlow</a:t>
            </a:r>
            <a:endParaRPr lang="en-US" sz="2800" dirty="0"/>
          </a:p>
        </p:txBody>
      </p:sp>
      <p:sp>
        <p:nvSpPr>
          <p:cNvPr id="13" name="Oval 12"/>
          <p:cNvSpPr/>
          <p:nvPr/>
        </p:nvSpPr>
        <p:spPr>
          <a:xfrm>
            <a:off x="7493864" y="3729897"/>
            <a:ext cx="140401" cy="14040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634265" y="3627167"/>
            <a:ext cx="1086107" cy="3615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Mirroring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696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insight:</a:t>
            </a:r>
            <a:r>
              <a:rPr lang="zh-CN" altLang="en-US" dirty="0"/>
              <a:t> </a:t>
            </a:r>
            <a:r>
              <a:rPr lang="en-US" altLang="zh-CN" dirty="0"/>
              <a:t>division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labor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1366090" cy="4525963"/>
          </a:xfrm>
        </p:spPr>
        <p:txBody>
          <a:bodyPr/>
          <a:lstStyle/>
          <a:p>
            <a:r>
              <a:rPr lang="en-US" dirty="0"/>
              <a:t>Goal: report counters for all flows </a:t>
            </a:r>
            <a:r>
              <a:rPr lang="en-US" dirty="0" smtClean="0"/>
              <a:t>in fine-grained time granularity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4</a:t>
            </a:fld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21432" y="2299544"/>
            <a:ext cx="20633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Overhead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at </a:t>
            </a:r>
          </a:p>
          <a:p>
            <a:r>
              <a:rPr lang="en-US" altLang="zh-CN" sz="2800" dirty="0" smtClean="0"/>
              <a:t>the collector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8138742" y="4914055"/>
            <a:ext cx="3886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Overhead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 switches</a:t>
            </a:r>
            <a:endParaRPr lang="en-US" sz="2800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6601327" y="4822773"/>
            <a:ext cx="2776819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6609126" y="2459357"/>
            <a:ext cx="0" cy="2363416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/>
          <p:cNvSpPr/>
          <p:nvPr/>
        </p:nvSpPr>
        <p:spPr>
          <a:xfrm>
            <a:off x="9041768" y="4595094"/>
            <a:ext cx="140401" cy="14040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696821" y="4102002"/>
            <a:ext cx="970696" cy="3615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NetFlow</a:t>
            </a:r>
            <a:endParaRPr lang="en-US" sz="2800" dirty="0"/>
          </a:p>
        </p:txBody>
      </p:sp>
      <p:sp>
        <p:nvSpPr>
          <p:cNvPr id="12" name="Oval 11"/>
          <p:cNvSpPr/>
          <p:nvPr/>
        </p:nvSpPr>
        <p:spPr>
          <a:xfrm>
            <a:off x="6711849" y="2698569"/>
            <a:ext cx="140401" cy="14040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2250" y="2595839"/>
            <a:ext cx="1086107" cy="3615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Mirroring</a:t>
            </a:r>
            <a:endParaRPr lang="en-US" sz="2800" dirty="0"/>
          </a:p>
        </p:txBody>
      </p:sp>
      <p:sp>
        <p:nvSpPr>
          <p:cNvPr id="16" name="Rectangle 15"/>
          <p:cNvSpPr/>
          <p:nvPr/>
        </p:nvSpPr>
        <p:spPr>
          <a:xfrm>
            <a:off x="6490299" y="5420424"/>
            <a:ext cx="5284339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800" dirty="0"/>
              <a:t>Limited per-packet processing </a:t>
            </a:r>
            <a:r>
              <a:rPr lang="en-US" altLang="zh-CN" sz="2800"/>
              <a:t>time </a:t>
            </a:r>
            <a:endParaRPr lang="en-US" altLang="zh-CN" sz="2800" smtClean="0"/>
          </a:p>
          <a:p>
            <a:r>
              <a:rPr lang="en-US" altLang="zh-CN" sz="2800" dirty="0" smtClean="0"/>
              <a:t>Limited </a:t>
            </a:r>
            <a:r>
              <a:rPr lang="en-US" altLang="zh-CN" sz="2800" dirty="0"/>
              <a:t>memory (10s of MB)</a:t>
            </a:r>
          </a:p>
        </p:txBody>
      </p:sp>
      <p:sp>
        <p:nvSpPr>
          <p:cNvPr id="18" name="Rectangle 17"/>
          <p:cNvSpPr/>
          <p:nvPr/>
        </p:nvSpPr>
        <p:spPr>
          <a:xfrm>
            <a:off x="2772313" y="3399013"/>
            <a:ext cx="3593690" cy="954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altLang="zh-CN" sz="2800" dirty="0" smtClean="0"/>
              <a:t>Collector has limited bandwidth and storage</a:t>
            </a:r>
            <a:endParaRPr lang="en-US" altLang="zh-CN" sz="2800" dirty="0"/>
          </a:p>
        </p:txBody>
      </p:sp>
      <p:sp>
        <p:nvSpPr>
          <p:cNvPr id="19" name="Rectangle 18"/>
          <p:cNvSpPr/>
          <p:nvPr/>
        </p:nvSpPr>
        <p:spPr>
          <a:xfrm>
            <a:off x="9245008" y="2511767"/>
            <a:ext cx="2852243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smtClean="0"/>
              <a:t>Needs sampling </a:t>
            </a:r>
            <a:endParaRPr lang="en-US" sz="3200" dirty="0"/>
          </a:p>
        </p:txBody>
      </p:sp>
      <p:cxnSp>
        <p:nvCxnSpPr>
          <p:cNvPr id="14" name="Straight Arrow Connector 13"/>
          <p:cNvCxnSpPr>
            <a:stCxn id="19" idx="1"/>
          </p:cNvCxnSpPr>
          <p:nvPr/>
        </p:nvCxnSpPr>
        <p:spPr>
          <a:xfrm flipH="1" flipV="1">
            <a:off x="8528716" y="2957358"/>
            <a:ext cx="716292" cy="1160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11" idx="0"/>
          </p:cNvCxnSpPr>
          <p:nvPr/>
        </p:nvCxnSpPr>
        <p:spPr>
          <a:xfrm flipH="1">
            <a:off x="9182169" y="3464001"/>
            <a:ext cx="342831" cy="6380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348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 animBg="1"/>
      <p:bldP spid="11" grpId="0"/>
      <p:bldP spid="12" grpId="0" animBg="1"/>
      <p:bldP spid="13" grpId="0"/>
      <p:bldP spid="16" grpId="0" animBg="1"/>
      <p:bldP spid="18" grpId="0" animBg="1"/>
      <p:bldP spid="19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Key</a:t>
            </a:r>
            <a:r>
              <a:rPr lang="zh-CN" altLang="en-US" dirty="0"/>
              <a:t> </a:t>
            </a:r>
            <a:r>
              <a:rPr lang="en-US" altLang="zh-CN" dirty="0"/>
              <a:t>insight:</a:t>
            </a:r>
            <a:r>
              <a:rPr lang="zh-CN" altLang="en-US" dirty="0"/>
              <a:t> </a:t>
            </a:r>
            <a:r>
              <a:rPr lang="en-US" altLang="zh-CN" dirty="0"/>
              <a:t>division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labor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600202"/>
            <a:ext cx="11349789" cy="4525963"/>
          </a:xfrm>
        </p:spPr>
        <p:txBody>
          <a:bodyPr/>
          <a:lstStyle/>
          <a:p>
            <a:r>
              <a:rPr lang="en-US" dirty="0"/>
              <a:t>Goal: report counters for all flows </a:t>
            </a:r>
            <a:r>
              <a:rPr lang="en-US" dirty="0" smtClean="0"/>
              <a:t>in fine-grained </a:t>
            </a:r>
            <a:r>
              <a:rPr lang="en-US" dirty="0"/>
              <a:t>time granularity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5</a:t>
            </a:fld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183682" y="4149631"/>
            <a:ext cx="140401" cy="140401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6640298" y="3608487"/>
            <a:ext cx="1227171" cy="3615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 smtClean="0">
                <a:solidFill>
                  <a:srgbClr val="00B050"/>
                </a:solidFill>
              </a:rPr>
              <a:t>FlowRadar</a:t>
            </a:r>
            <a:endParaRPr lang="en-US" sz="2800" b="1" dirty="0">
              <a:solidFill>
                <a:srgbClr val="00B05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844598" y="5668965"/>
            <a:ext cx="6015304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Use fixed operations per-</a:t>
            </a:r>
            <a:r>
              <a:rPr lang="en-US" sz="2800" dirty="0" err="1" smtClean="0"/>
              <a:t>pkt</a:t>
            </a:r>
            <a:r>
              <a:rPr lang="en-US" sz="2800" dirty="0" smtClean="0"/>
              <a:t> in switch</a:t>
            </a:r>
            <a:endParaRPr lang="en-US" sz="2800" dirty="0"/>
          </a:p>
        </p:txBody>
      </p:sp>
      <p:sp>
        <p:nvSpPr>
          <p:cNvPr id="16" name="TextBox 15"/>
          <p:cNvSpPr txBox="1"/>
          <p:nvPr/>
        </p:nvSpPr>
        <p:spPr>
          <a:xfrm>
            <a:off x="4521432" y="2299544"/>
            <a:ext cx="206338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Overhead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at </a:t>
            </a:r>
          </a:p>
          <a:p>
            <a:r>
              <a:rPr lang="en-US" altLang="zh-CN" sz="2800" dirty="0" smtClean="0"/>
              <a:t>the collector</a:t>
            </a:r>
            <a:endParaRPr lang="en-US" sz="2800" dirty="0"/>
          </a:p>
        </p:txBody>
      </p:sp>
      <p:sp>
        <p:nvSpPr>
          <p:cNvPr id="17" name="TextBox 16"/>
          <p:cNvSpPr txBox="1"/>
          <p:nvPr/>
        </p:nvSpPr>
        <p:spPr>
          <a:xfrm>
            <a:off x="8138742" y="4914055"/>
            <a:ext cx="38867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/>
              <a:t>Overhead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at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the switches</a:t>
            </a:r>
            <a:endParaRPr lang="en-US" sz="2800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601327" y="4822773"/>
            <a:ext cx="2776819" cy="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V="1">
            <a:off x="6609126" y="2459357"/>
            <a:ext cx="0" cy="2363416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/>
          <p:cNvSpPr/>
          <p:nvPr/>
        </p:nvSpPr>
        <p:spPr>
          <a:xfrm>
            <a:off x="9041768" y="4595094"/>
            <a:ext cx="140401" cy="14040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/>
          <p:cNvSpPr txBox="1"/>
          <p:nvPr/>
        </p:nvSpPr>
        <p:spPr>
          <a:xfrm>
            <a:off x="8696821" y="4102002"/>
            <a:ext cx="970696" cy="3615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 smtClean="0"/>
              <a:t>NetFlow</a:t>
            </a:r>
            <a:endParaRPr lang="en-US" sz="2800" dirty="0"/>
          </a:p>
        </p:txBody>
      </p:sp>
      <p:sp>
        <p:nvSpPr>
          <p:cNvPr id="22" name="Oval 21"/>
          <p:cNvSpPr/>
          <p:nvPr/>
        </p:nvSpPr>
        <p:spPr>
          <a:xfrm>
            <a:off x="6711849" y="2698569"/>
            <a:ext cx="140401" cy="140401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/>
          <p:cNvSpPr txBox="1"/>
          <p:nvPr/>
        </p:nvSpPr>
        <p:spPr>
          <a:xfrm>
            <a:off x="6852250" y="2595839"/>
            <a:ext cx="1086107" cy="3615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Mirroring</a:t>
            </a:r>
            <a:endParaRPr lang="en-US" sz="2800" dirty="0"/>
          </a:p>
        </p:txBody>
      </p:sp>
      <p:sp>
        <p:nvSpPr>
          <p:cNvPr id="24" name="Rectangle 23"/>
          <p:cNvSpPr/>
          <p:nvPr/>
        </p:nvSpPr>
        <p:spPr>
          <a:xfrm>
            <a:off x="72136" y="3589361"/>
            <a:ext cx="6015304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Keep the memory usage small</a:t>
            </a:r>
            <a:endParaRPr lang="en-US" sz="2800" dirty="0"/>
          </a:p>
        </p:txBody>
      </p:sp>
      <p:cxnSp>
        <p:nvCxnSpPr>
          <p:cNvPr id="6" name="Straight Arrow Connector 5"/>
          <p:cNvCxnSpPr>
            <a:stCxn id="15" idx="0"/>
          </p:cNvCxnSpPr>
          <p:nvPr/>
        </p:nvCxnSpPr>
        <p:spPr>
          <a:xfrm flipV="1">
            <a:off x="6852250" y="4822773"/>
            <a:ext cx="419079" cy="846192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7271329" y="4336905"/>
            <a:ext cx="0" cy="485868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24" idx="3"/>
          </p:cNvCxnSpPr>
          <p:nvPr/>
        </p:nvCxnSpPr>
        <p:spPr>
          <a:xfrm>
            <a:off x="6087440" y="4046561"/>
            <a:ext cx="486799" cy="125507"/>
          </a:xfrm>
          <a:prstGeom prst="straightConnector1">
            <a:avLst/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6604467" y="4164426"/>
            <a:ext cx="507235" cy="1"/>
          </a:xfrm>
          <a:prstGeom prst="line">
            <a:avLst/>
          </a:prstGeom>
          <a:ln w="38100">
            <a:prstDash val="sys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90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FlowRadar</a:t>
            </a:r>
            <a:r>
              <a:rPr lang="en-US" dirty="0" smtClean="0"/>
              <a:t>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6</a:t>
            </a:fld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1025912" y="3747103"/>
            <a:ext cx="9645805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2241395" y="2421999"/>
            <a:ext cx="8263053" cy="108053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dirty="0" smtClean="0"/>
              <a:t>Correlate network-wide info to extract per-flow counter</a:t>
            </a:r>
            <a:endParaRPr lang="en-US" sz="2800" dirty="0"/>
          </a:p>
        </p:txBody>
      </p:sp>
      <p:pic>
        <p:nvPicPr>
          <p:cNvPr id="7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346" y="4539633"/>
            <a:ext cx="1302160" cy="812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3914" y="4533514"/>
            <a:ext cx="1302160" cy="812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8482" y="4534010"/>
            <a:ext cx="1302160" cy="8125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" name="Straight Arrow Connector 13"/>
          <p:cNvCxnSpPr>
            <a:stCxn id="8" idx="0"/>
            <a:endCxn id="6" idx="2"/>
          </p:cNvCxnSpPr>
          <p:nvPr/>
        </p:nvCxnSpPr>
        <p:spPr>
          <a:xfrm flipV="1">
            <a:off x="6034994" y="3502533"/>
            <a:ext cx="337928" cy="1030981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09600" y="2320480"/>
            <a:ext cx="1657048" cy="582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Collector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09600" y="4642535"/>
            <a:ext cx="1606902" cy="5820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>
                    <a:lumMod val="50000"/>
                  </a:schemeClr>
                </a:solidFill>
              </a:rPr>
              <a:t>Network</a:t>
            </a:r>
          </a:p>
        </p:txBody>
      </p:sp>
      <p:sp>
        <p:nvSpPr>
          <p:cNvPr id="30" name="Rounded Rectangle 29"/>
          <p:cNvSpPr/>
          <p:nvPr/>
        </p:nvSpPr>
        <p:spPr>
          <a:xfrm>
            <a:off x="5566030" y="1577373"/>
            <a:ext cx="1524576" cy="429804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A</a:t>
            </a:r>
            <a:r>
              <a:rPr lang="en-US" altLang="zh-CN" sz="2800" dirty="0" smtClean="0"/>
              <a:t>nalyze</a:t>
            </a:r>
            <a:endParaRPr lang="en-US" sz="2800" dirty="0"/>
          </a:p>
        </p:txBody>
      </p:sp>
      <p:sp>
        <p:nvSpPr>
          <p:cNvPr id="31" name="Right Arrow 30"/>
          <p:cNvSpPr/>
          <p:nvPr/>
        </p:nvSpPr>
        <p:spPr>
          <a:xfrm rot="16200000">
            <a:off x="6194533" y="2002786"/>
            <a:ext cx="302396" cy="42360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557533" y="1928131"/>
            <a:ext cx="2606409" cy="523220"/>
          </a:xfrm>
          <a:prstGeom prst="rect">
            <a:avLst/>
          </a:prstGeom>
          <a:noFill/>
          <a:ln w="57150">
            <a:noFill/>
          </a:ln>
        </p:spPr>
        <p:txBody>
          <a:bodyPr wrap="square" rtlCol="0">
            <a:spAutoFit/>
          </a:bodyPr>
          <a:lstStyle/>
          <a:p>
            <a:r>
              <a:rPr lang="en-US" sz="2800" dirty="0" err="1" smtClean="0">
                <a:solidFill>
                  <a:schemeClr val="accent3">
                    <a:lumMod val="50000"/>
                  </a:schemeClr>
                </a:solidFill>
              </a:rPr>
              <a:t>Flow&amp;counter</a:t>
            </a:r>
            <a:endParaRPr lang="en-US" sz="2800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2241396" y="4866412"/>
            <a:ext cx="8173844" cy="108695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Each switch maintains a</a:t>
            </a:r>
            <a:r>
              <a:rPr lang="en-US" sz="2800" dirty="0"/>
              <a:t> </a:t>
            </a:r>
            <a:r>
              <a:rPr lang="en-US" sz="2800" dirty="0" smtClean="0"/>
              <a:t>fast and efficient data structure for half-baked per-flow counter</a:t>
            </a:r>
            <a:endParaRPr lang="en-US" sz="2800" dirty="0"/>
          </a:p>
        </p:txBody>
      </p:sp>
      <p:sp>
        <p:nvSpPr>
          <p:cNvPr id="39" name="矩形 7"/>
          <p:cNvSpPr/>
          <p:nvPr/>
        </p:nvSpPr>
        <p:spPr>
          <a:xfrm>
            <a:off x="2018371" y="4642535"/>
            <a:ext cx="8486077" cy="148363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13"/>
          <p:cNvCxnSpPr>
            <a:stCxn id="7" idx="0"/>
          </p:cNvCxnSpPr>
          <p:nvPr/>
        </p:nvCxnSpPr>
        <p:spPr>
          <a:xfrm flipV="1">
            <a:off x="3970426" y="3522279"/>
            <a:ext cx="2177321" cy="1017354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13"/>
          <p:cNvCxnSpPr/>
          <p:nvPr/>
        </p:nvCxnSpPr>
        <p:spPr>
          <a:xfrm flipH="1" flipV="1">
            <a:off x="6686074" y="3522279"/>
            <a:ext cx="1413488" cy="1011235"/>
          </a:xfrm>
          <a:prstGeom prst="straightConnector1">
            <a:avLst/>
          </a:prstGeom>
          <a:ln w="57150">
            <a:solidFill>
              <a:schemeClr val="tx1"/>
            </a:solidFill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126729" y="3867636"/>
            <a:ext cx="2335351" cy="430887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800" b="1" dirty="0" smtClean="0"/>
              <a:t>Periodic report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1639595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0" grpId="0" animBg="1"/>
      <p:bldP spid="31" grpId="0" animBg="1"/>
      <p:bldP spid="38" grpId="0"/>
      <p:bldP spid="40" grpId="0" animBg="1"/>
      <p:bldP spid="39" grpId="0" animBg="1"/>
      <p:bldP spid="3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Challenge: handling collision?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2"/>
            <a:ext cx="11114314" cy="4525963"/>
          </a:xfrm>
        </p:spPr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Handling</a:t>
            </a:r>
            <a:r>
              <a:rPr lang="en-US" altLang="zh-CN" dirty="0">
                <a:solidFill>
                  <a:schemeClr val="tx1"/>
                </a:solidFill>
              </a:rPr>
              <a:t> hash collision is hard</a:t>
            </a:r>
          </a:p>
          <a:p>
            <a:pPr lvl="1">
              <a:buFont typeface="Arial" charset="0"/>
              <a:buChar char="•"/>
            </a:pPr>
            <a:r>
              <a:rPr lang="en-US" altLang="zh-CN" dirty="0" smtClean="0"/>
              <a:t>Large</a:t>
            </a:r>
            <a:r>
              <a:rPr lang="zh-CN" altLang="en-US" dirty="0" smtClean="0"/>
              <a:t> </a:t>
            </a:r>
            <a:r>
              <a:rPr lang="en-US" altLang="zh-CN" dirty="0"/>
              <a:t>hash</a:t>
            </a:r>
            <a:r>
              <a:rPr lang="zh-CN" altLang="en-US" dirty="0"/>
              <a:t> </a:t>
            </a:r>
            <a:r>
              <a:rPr lang="en-US" altLang="zh-CN" dirty="0"/>
              <a:t>table </a:t>
            </a:r>
            <a:r>
              <a:rPr lang="en-US" altLang="zh-CN" dirty="0">
                <a:sym typeface="Wingdings"/>
              </a:rPr>
              <a:t> </a:t>
            </a:r>
            <a:r>
              <a:rPr lang="en-US" altLang="zh-CN" dirty="0" smtClean="0">
                <a:solidFill>
                  <a:srgbClr val="FF0000"/>
                </a:solidFill>
                <a:sym typeface="Wingdings"/>
              </a:rPr>
              <a:t>high memory </a:t>
            </a:r>
            <a:r>
              <a:rPr lang="en-US" altLang="zh-CN" dirty="0">
                <a:solidFill>
                  <a:srgbClr val="FF0000"/>
                </a:solidFill>
                <a:sym typeface="Wingdings"/>
              </a:rPr>
              <a:t>usage</a:t>
            </a:r>
          </a:p>
          <a:p>
            <a:pPr lvl="1">
              <a:buFont typeface="Arial" charset="0"/>
              <a:buChar char="•"/>
            </a:pPr>
            <a:r>
              <a:rPr lang="en-US" altLang="zh-CN" dirty="0"/>
              <a:t>Linked</a:t>
            </a:r>
            <a:r>
              <a:rPr lang="zh-CN" altLang="en-US" dirty="0"/>
              <a:t> </a:t>
            </a:r>
            <a:r>
              <a:rPr lang="en-US" altLang="zh-CN" dirty="0" smtClean="0"/>
              <a:t>list/Cuckoo hashing</a:t>
            </a:r>
            <a:r>
              <a:rPr lang="en-US" altLang="zh-CN" dirty="0" smtClean="0">
                <a:sym typeface="Wingdings"/>
              </a:rPr>
              <a:t> </a:t>
            </a:r>
            <a:r>
              <a:rPr lang="en-US" altLang="zh-CN" dirty="0" smtClean="0">
                <a:solidFill>
                  <a:srgbClr val="FF0000"/>
                </a:solidFill>
                <a:sym typeface="Wingdings"/>
              </a:rPr>
              <a:t>multiple</a:t>
            </a:r>
            <a:r>
              <a:rPr lang="en-US" altLang="zh-CN" dirty="0">
                <a:solidFill>
                  <a:srgbClr val="FF0000"/>
                </a:solidFill>
                <a:sym typeface="Wingdings"/>
              </a:rPr>
              <a:t>, non-constant memory </a:t>
            </a:r>
            <a:r>
              <a:rPr lang="en-US" altLang="zh-CN" dirty="0" smtClean="0">
                <a:solidFill>
                  <a:srgbClr val="FF0000"/>
                </a:solidFill>
                <a:sym typeface="Wingdings"/>
              </a:rPr>
              <a:t>accesses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7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07888858"/>
              </p:ext>
            </p:extLst>
          </p:nvPr>
        </p:nvGraphicFramePr>
        <p:xfrm>
          <a:off x="1904603" y="4244061"/>
          <a:ext cx="8627382" cy="73152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437897"/>
                <a:gridCol w="1437897"/>
                <a:gridCol w="1437897"/>
                <a:gridCol w="1437897"/>
                <a:gridCol w="1437897"/>
                <a:gridCol w="1437897"/>
              </a:tblGrid>
              <a:tr h="20244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Flow</a:t>
                      </a:r>
                      <a:endParaRPr lang="en-US" sz="2000" dirty="0"/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a</a:t>
                      </a:r>
                      <a:endParaRPr lang="en-US" sz="2400" dirty="0"/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b</a:t>
                      </a:r>
                      <a:endParaRPr lang="en-US" sz="2400" dirty="0"/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/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/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c</a:t>
                      </a:r>
                      <a:endParaRPr lang="en-US" sz="2400" dirty="0"/>
                    </a:p>
                  </a:txBody>
                  <a:tcPr marL="0" marR="0" marT="0" marB="0" anchor="ctr" anchorCtr="1"/>
                </a:tc>
              </a:tr>
              <a:tr h="202449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err="1" smtClean="0"/>
                        <a:t>PacketCount</a:t>
                      </a:r>
                      <a:endParaRPr lang="en-US" sz="2000" dirty="0"/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…</a:t>
                      </a:r>
                      <a:endParaRPr lang="en-US" sz="2400" baseline="0" dirty="0"/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…</a:t>
                      </a:r>
                      <a:endParaRPr lang="en-US" sz="2400" dirty="0"/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/>
                        <a:t>…</a:t>
                      </a:r>
                      <a:endParaRPr lang="en-US" sz="2400" dirty="0"/>
                    </a:p>
                  </a:txBody>
                  <a:tcPr marL="0" marR="0" marT="0" marB="0" anchor="ctr" anchorCtr="1"/>
                </a:tc>
              </a:tr>
            </a:tbl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4477442" y="3410910"/>
            <a:ext cx="1930400" cy="817608"/>
            <a:chOff x="4477442" y="4206435"/>
            <a:chExt cx="1930400" cy="817608"/>
          </a:xfrm>
        </p:grpSpPr>
        <p:sp>
          <p:nvSpPr>
            <p:cNvPr id="10" name="Rectangle 8"/>
            <p:cNvSpPr/>
            <p:nvPr/>
          </p:nvSpPr>
          <p:spPr>
            <a:xfrm>
              <a:off x="4477442" y="4206435"/>
              <a:ext cx="1930400" cy="3640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Flow d</a:t>
              </a:r>
              <a:endParaRPr lang="en-US" sz="2400" dirty="0"/>
            </a:p>
          </p:txBody>
        </p:sp>
        <p:cxnSp>
          <p:nvCxnSpPr>
            <p:cNvPr id="12" name="直接箭头连接符 11"/>
            <p:cNvCxnSpPr>
              <a:stCxn id="10" idx="2"/>
            </p:cNvCxnSpPr>
            <p:nvPr/>
          </p:nvCxnSpPr>
          <p:spPr>
            <a:xfrm>
              <a:off x="5442642" y="4570501"/>
              <a:ext cx="81280" cy="453542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4" name="直接箭头连接符 13"/>
          <p:cNvCxnSpPr>
            <a:endCxn id="15" idx="0"/>
          </p:cNvCxnSpPr>
          <p:nvPr/>
        </p:nvCxnSpPr>
        <p:spPr>
          <a:xfrm>
            <a:off x="5523922" y="4982413"/>
            <a:ext cx="164971" cy="34452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742895"/>
              </p:ext>
            </p:extLst>
          </p:nvPr>
        </p:nvGraphicFramePr>
        <p:xfrm>
          <a:off x="4969945" y="5326941"/>
          <a:ext cx="1437897" cy="615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7897"/>
              </a:tblGrid>
              <a:tr h="310525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d</a:t>
                      </a:r>
                      <a:endParaRPr lang="en-US" sz="2000" dirty="0"/>
                    </a:p>
                  </a:txBody>
                  <a:tcPr marL="0" marR="0" marT="0" marB="0" anchor="ctr" anchorCtr="1"/>
                </a:tc>
              </a:tr>
              <a:tr h="136757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 smtClean="0"/>
                        <a:t>1</a:t>
                      </a:r>
                      <a:endParaRPr lang="en-US" sz="2000" dirty="0"/>
                    </a:p>
                  </a:txBody>
                  <a:tcPr marL="0" marR="0" marT="0" marB="0" anchor="ctr" anchorCtr="1"/>
                </a:tc>
              </a:tr>
            </a:tbl>
          </a:graphicData>
        </a:graphic>
      </p:graphicFrame>
      <p:sp>
        <p:nvSpPr>
          <p:cNvPr id="19" name="爆炸形 1 18"/>
          <p:cNvSpPr/>
          <p:nvPr/>
        </p:nvSpPr>
        <p:spPr>
          <a:xfrm>
            <a:off x="4160570" y="3628736"/>
            <a:ext cx="1363352" cy="1114122"/>
          </a:xfrm>
          <a:prstGeom prst="irregularSeal1">
            <a:avLst/>
          </a:prstGeom>
          <a:solidFill>
            <a:srgbClr val="FF0000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dirty="0" smtClean="0"/>
              <a:t>collision</a:t>
            </a:r>
            <a:endParaRPr lang="en-US" dirty="0"/>
          </a:p>
        </p:txBody>
      </p:sp>
      <p:sp>
        <p:nvSpPr>
          <p:cNvPr id="9" name="Curved Down Arrow 8"/>
          <p:cNvSpPr/>
          <p:nvPr/>
        </p:nvSpPr>
        <p:spPr>
          <a:xfrm>
            <a:off x="5451863" y="3665916"/>
            <a:ext cx="1624798" cy="57131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077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Switch embraces collisions!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1277600" cy="4525963"/>
          </a:xfrm>
        </p:spPr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Handling</a:t>
            </a:r>
            <a:r>
              <a:rPr lang="en-US" altLang="zh-CN" dirty="0">
                <a:solidFill>
                  <a:schemeClr val="tx1"/>
                </a:solidFill>
              </a:rPr>
              <a:t> hash collision is hard</a:t>
            </a:r>
          </a:p>
          <a:p>
            <a:pPr lvl="1">
              <a:buFont typeface="Arial" charset="0"/>
              <a:buChar char="•"/>
            </a:pPr>
            <a:r>
              <a:rPr lang="en-US" altLang="zh-CN" dirty="0"/>
              <a:t>Large</a:t>
            </a:r>
            <a:r>
              <a:rPr lang="zh-CN" altLang="en-US" dirty="0"/>
              <a:t> </a:t>
            </a:r>
            <a:r>
              <a:rPr lang="en-US" altLang="zh-CN" dirty="0"/>
              <a:t>hash</a:t>
            </a:r>
            <a:r>
              <a:rPr lang="zh-CN" altLang="en-US" dirty="0"/>
              <a:t> </a:t>
            </a:r>
            <a:r>
              <a:rPr lang="en-US" altLang="zh-CN" dirty="0"/>
              <a:t>table </a:t>
            </a:r>
            <a:r>
              <a:rPr lang="en-US" altLang="zh-CN" dirty="0">
                <a:sym typeface="Wingdings"/>
              </a:rPr>
              <a:t> </a:t>
            </a:r>
            <a:r>
              <a:rPr lang="en-US" altLang="zh-CN" dirty="0">
                <a:solidFill>
                  <a:srgbClr val="FF0000"/>
                </a:solidFill>
                <a:sym typeface="Wingdings"/>
              </a:rPr>
              <a:t>high memory usage</a:t>
            </a:r>
          </a:p>
          <a:p>
            <a:pPr lvl="1">
              <a:buFont typeface="Arial" charset="0"/>
              <a:buChar char="•"/>
            </a:pPr>
            <a:r>
              <a:rPr lang="en-US" altLang="zh-CN" dirty="0"/>
              <a:t>Linked</a:t>
            </a:r>
            <a:r>
              <a:rPr lang="zh-CN" altLang="en-US" dirty="0"/>
              <a:t> </a:t>
            </a:r>
            <a:r>
              <a:rPr lang="en-US" altLang="zh-CN" dirty="0"/>
              <a:t>list/Cuckoo hashing</a:t>
            </a:r>
            <a:r>
              <a:rPr lang="en-US" altLang="zh-CN" dirty="0">
                <a:sym typeface="Wingdings"/>
              </a:rPr>
              <a:t> </a:t>
            </a:r>
            <a:r>
              <a:rPr lang="en-US" altLang="zh-CN" dirty="0">
                <a:solidFill>
                  <a:srgbClr val="FF0000"/>
                </a:solidFill>
                <a:sym typeface="Wingdings"/>
              </a:rPr>
              <a:t>multiple, non-constant memory accesses</a:t>
            </a:r>
          </a:p>
          <a:p>
            <a:r>
              <a:rPr lang="en-US" dirty="0">
                <a:solidFill>
                  <a:srgbClr val="00B050"/>
                </a:solidFill>
              </a:rPr>
              <a:t>Embrace </a:t>
            </a:r>
            <a:r>
              <a:rPr lang="en-US" dirty="0">
                <a:solidFill>
                  <a:schemeClr val="tx1"/>
                </a:solidFill>
              </a:rPr>
              <a:t>the </a:t>
            </a:r>
            <a:r>
              <a:rPr lang="en-US" dirty="0" smtClean="0">
                <a:solidFill>
                  <a:schemeClr val="tx1"/>
                </a:solidFill>
              </a:rPr>
              <a:t>collision</a:t>
            </a:r>
            <a:endParaRPr lang="en-US" dirty="0">
              <a:solidFill>
                <a:schemeClr val="tx1"/>
              </a:solidFill>
            </a:endParaRPr>
          </a:p>
          <a:p>
            <a:pPr marL="742950" lvl="2" indent="-342900"/>
            <a:r>
              <a:rPr lang="en-US" sz="2800" dirty="0">
                <a:solidFill>
                  <a:srgbClr val="00B050"/>
                </a:solidFill>
              </a:rPr>
              <a:t>Less memory and constant #accesses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871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76556898"/>
              </p:ext>
            </p:extLst>
          </p:nvPr>
        </p:nvGraphicFramePr>
        <p:xfrm>
          <a:off x="2446503" y="5069110"/>
          <a:ext cx="8627381" cy="10972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657146"/>
                <a:gridCol w="807820"/>
                <a:gridCol w="1232483"/>
                <a:gridCol w="1232483"/>
                <a:gridCol w="1232483"/>
                <a:gridCol w="1232483"/>
                <a:gridCol w="1232483"/>
              </a:tblGrid>
              <a:tr h="29876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FlowXor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>
                        <a:solidFill>
                          <a:schemeClr val="bg1"/>
                        </a:solidFill>
                      </a:endParaRPr>
                    </a:p>
                  </a:txBody>
                  <a:tcPr marL="0" marR="0" marT="0" marB="0" anchor="ctr" anchorCtr="1"/>
                </a:tc>
              </a:tr>
              <a:tr h="29876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FlowCount</a:t>
                      </a:r>
                      <a:endParaRPr lang="en-US" sz="2400" dirty="0"/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0" marR="0" marT="0" marB="0" anchor="ctr" anchorCtr="1"/>
                </a:tc>
              </a:tr>
              <a:tr h="29876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PacketCount</a:t>
                      </a:r>
                      <a:endParaRPr lang="en-US" sz="2400" dirty="0"/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en-US" sz="2400" baseline="0" dirty="0"/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endParaRPr lang="en-US" sz="2400" dirty="0"/>
                    </a:p>
                  </a:txBody>
                  <a:tcPr marL="0" marR="0" marT="0" marB="0" anchor="ctr" anchorCtr="1"/>
                </a:tc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Switch embraces collisions!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2"/>
            <a:ext cx="11212286" cy="4525963"/>
          </a:xfrm>
        </p:spPr>
        <p:txBody>
          <a:bodyPr/>
          <a:lstStyle/>
          <a:p>
            <a:r>
              <a:rPr lang="en-US" dirty="0" smtClean="0">
                <a:solidFill>
                  <a:srgbClr val="00B050"/>
                </a:solidFill>
              </a:rPr>
              <a:t>Embrace </a:t>
            </a:r>
            <a:r>
              <a:rPr lang="en-US" dirty="0">
                <a:solidFill>
                  <a:schemeClr val="tx1"/>
                </a:solidFill>
              </a:rPr>
              <a:t>the collision: </a:t>
            </a:r>
            <a:r>
              <a:rPr lang="en-US" dirty="0" err="1">
                <a:solidFill>
                  <a:schemeClr val="tx1"/>
                </a:solidFill>
              </a:rPr>
              <a:t>xor</a:t>
            </a:r>
            <a:r>
              <a:rPr lang="en-US" dirty="0">
                <a:solidFill>
                  <a:schemeClr val="tx1"/>
                </a:solidFill>
              </a:rPr>
              <a:t> up all the </a:t>
            </a:r>
            <a:r>
              <a:rPr lang="en-US" dirty="0" smtClean="0">
                <a:solidFill>
                  <a:schemeClr val="tx1"/>
                </a:solidFill>
              </a:rPr>
              <a:t>flows</a:t>
            </a:r>
          </a:p>
          <a:p>
            <a:pPr marL="742950" lvl="2" indent="-342900"/>
            <a:r>
              <a:rPr lang="en-US" sz="2800" dirty="0">
                <a:solidFill>
                  <a:srgbClr val="00B050"/>
                </a:solidFill>
              </a:rPr>
              <a:t>Less memory and constant </a:t>
            </a:r>
            <a:r>
              <a:rPr lang="en-US" sz="2800" dirty="0" smtClean="0">
                <a:solidFill>
                  <a:srgbClr val="00B050"/>
                </a:solidFill>
              </a:rPr>
              <a:t>#accesses</a:t>
            </a:r>
            <a:endParaRPr lang="en-US" sz="2800" dirty="0">
              <a:solidFill>
                <a:srgbClr val="00B050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04A8AC-C669-244C-953E-6C477326AD58}" type="slidenum">
              <a:rPr lang="en-US" smtClean="0"/>
              <a:t>9</a:t>
            </a:fld>
            <a:endParaRPr lang="en-US"/>
          </a:p>
        </p:txBody>
      </p:sp>
      <p:graphicFrame>
        <p:nvGraphicFramePr>
          <p:cNvPr id="5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27288464"/>
              </p:ext>
            </p:extLst>
          </p:nvPr>
        </p:nvGraphicFramePr>
        <p:xfrm>
          <a:off x="2446503" y="5072484"/>
          <a:ext cx="8627381" cy="1097280"/>
        </p:xfrm>
        <a:graphic>
          <a:graphicData uri="http://schemas.openxmlformats.org/drawingml/2006/table">
            <a:tbl>
              <a:tblPr firstCol="1" bandRow="1">
                <a:tableStyleId>{5C22544A-7EE6-4342-B048-85BDC9FD1C3A}</a:tableStyleId>
              </a:tblPr>
              <a:tblGrid>
                <a:gridCol w="1657146"/>
                <a:gridCol w="807820"/>
                <a:gridCol w="1232483"/>
                <a:gridCol w="1232483"/>
                <a:gridCol w="1232483"/>
                <a:gridCol w="1232483"/>
                <a:gridCol w="1232483"/>
              </a:tblGrid>
              <a:tr h="29876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FlowXor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>
                          <a:solidFill>
                            <a:schemeClr val="tx1"/>
                          </a:solidFill>
                        </a:rPr>
                        <a:t>a⊕b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 smtClean="0">
                          <a:solidFill>
                            <a:schemeClr val="tx1"/>
                          </a:solidFill>
                        </a:rPr>
                        <a:t>b⊕c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 smtClean="0">
                          <a:solidFill>
                            <a:schemeClr val="tx1"/>
                          </a:solidFill>
                        </a:rPr>
                        <a:t>b⊕c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</a:tr>
              <a:tr h="29876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FlowCount</a:t>
                      </a:r>
                      <a:endParaRPr lang="en-US" sz="2400" dirty="0"/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</a:tr>
              <a:tr h="298765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err="1" smtClean="0"/>
                        <a:t>PacketCount</a:t>
                      </a:r>
                      <a:endParaRPr lang="en-US" sz="2400" dirty="0"/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baseline="0" dirty="0" smtClean="0">
                          <a:solidFill>
                            <a:schemeClr val="tx1"/>
                          </a:solidFill>
                        </a:rPr>
                        <a:t>S(a)</a:t>
                      </a:r>
                      <a:endParaRPr lang="en-US" sz="2400" baseline="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S(a)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</a:rPr>
                        <a:t>+S(b)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S(b)</a:t>
                      </a:r>
                      <a:r>
                        <a:rPr lang="en-US" sz="2400" baseline="0" dirty="0" smtClean="0">
                          <a:solidFill>
                            <a:schemeClr val="tx1"/>
                          </a:solidFill>
                        </a:rPr>
                        <a:t>+S(c)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S(b)+S(c)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S(a)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 smtClean="0">
                          <a:solidFill>
                            <a:schemeClr val="tx1"/>
                          </a:solidFill>
                        </a:rPr>
                        <a:t>S(c)</a:t>
                      </a:r>
                      <a:endParaRPr lang="en-US" sz="2400" dirty="0">
                        <a:solidFill>
                          <a:schemeClr val="tx1"/>
                        </a:solidFill>
                      </a:endParaRPr>
                    </a:p>
                  </a:txBody>
                  <a:tcPr marL="0" marR="0" marT="0" marB="0" anchor="ctr" anchorCtr="1"/>
                </a:tc>
              </a:tr>
            </a:tbl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0" y="5286974"/>
            <a:ext cx="23171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Counting table</a:t>
            </a:r>
            <a:endParaRPr lang="en-US" sz="2800" dirty="0"/>
          </a:p>
        </p:txBody>
      </p:sp>
      <p:sp>
        <p:nvSpPr>
          <p:cNvPr id="7" name="Rectangle 6"/>
          <p:cNvSpPr/>
          <p:nvPr/>
        </p:nvSpPr>
        <p:spPr>
          <a:xfrm>
            <a:off x="3374191" y="3057100"/>
            <a:ext cx="1930400" cy="3640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flow a: S(a)</a:t>
            </a:r>
            <a:endParaRPr lang="en-US" sz="2400" dirty="0"/>
          </a:p>
        </p:txBody>
      </p:sp>
      <p:sp>
        <p:nvSpPr>
          <p:cNvPr id="8" name="Rectangle 7"/>
          <p:cNvSpPr/>
          <p:nvPr/>
        </p:nvSpPr>
        <p:spPr>
          <a:xfrm>
            <a:off x="5720778" y="3057100"/>
            <a:ext cx="1930400" cy="36406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Flow b: S(b)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8086940" y="3057100"/>
            <a:ext cx="1930400" cy="364066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Flow c: S(c)</a:t>
            </a:r>
            <a:endParaRPr lang="en-US" sz="2400" dirty="0"/>
          </a:p>
        </p:txBody>
      </p:sp>
      <p:cxnSp>
        <p:nvCxnSpPr>
          <p:cNvPr id="10" name="Straight Arrow Connector 9"/>
          <p:cNvCxnSpPr>
            <a:stCxn id="7" idx="2"/>
          </p:cNvCxnSpPr>
          <p:nvPr/>
        </p:nvCxnSpPr>
        <p:spPr>
          <a:xfrm>
            <a:off x="4339391" y="3421166"/>
            <a:ext cx="1184026" cy="1647944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7" idx="2"/>
          </p:cNvCxnSpPr>
          <p:nvPr/>
        </p:nvCxnSpPr>
        <p:spPr>
          <a:xfrm>
            <a:off x="4339391" y="3421166"/>
            <a:ext cx="5000616" cy="1647944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2"/>
          </p:cNvCxnSpPr>
          <p:nvPr/>
        </p:nvCxnSpPr>
        <p:spPr>
          <a:xfrm>
            <a:off x="4339391" y="3421166"/>
            <a:ext cx="157658" cy="1647944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2"/>
          </p:cNvCxnSpPr>
          <p:nvPr/>
        </p:nvCxnSpPr>
        <p:spPr>
          <a:xfrm flipH="1">
            <a:off x="5523417" y="3421166"/>
            <a:ext cx="1162561" cy="1647944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8" idx="2"/>
            <a:endCxn id="5" idx="0"/>
          </p:cNvCxnSpPr>
          <p:nvPr/>
        </p:nvCxnSpPr>
        <p:spPr>
          <a:xfrm>
            <a:off x="6685978" y="3421166"/>
            <a:ext cx="74215" cy="1651318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2"/>
          </p:cNvCxnSpPr>
          <p:nvPr/>
        </p:nvCxnSpPr>
        <p:spPr>
          <a:xfrm>
            <a:off x="6685978" y="3421166"/>
            <a:ext cx="1307172" cy="1647944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2"/>
          </p:cNvCxnSpPr>
          <p:nvPr/>
        </p:nvCxnSpPr>
        <p:spPr>
          <a:xfrm>
            <a:off x="9052140" y="3421166"/>
            <a:ext cx="1336044" cy="1647944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2"/>
            <a:endCxn id="5" idx="0"/>
          </p:cNvCxnSpPr>
          <p:nvPr/>
        </p:nvCxnSpPr>
        <p:spPr>
          <a:xfrm flipH="1">
            <a:off x="6760193" y="3421166"/>
            <a:ext cx="2291947" cy="1651318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9" idx="2"/>
          </p:cNvCxnSpPr>
          <p:nvPr/>
        </p:nvCxnSpPr>
        <p:spPr>
          <a:xfrm flipH="1">
            <a:off x="7993150" y="3421166"/>
            <a:ext cx="1058990" cy="1647944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3374191" y="3057100"/>
            <a:ext cx="1930400" cy="364066"/>
            <a:chOff x="2362200" y="2142067"/>
            <a:chExt cx="1930400" cy="364066"/>
          </a:xfrm>
        </p:grpSpPr>
        <p:sp>
          <p:nvSpPr>
            <p:cNvPr id="20" name="Rectangle 19"/>
            <p:cNvSpPr/>
            <p:nvPr/>
          </p:nvSpPr>
          <p:spPr>
            <a:xfrm>
              <a:off x="2362200" y="2142067"/>
              <a:ext cx="549013" cy="3640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smtClean="0"/>
                <a:t>a</a:t>
              </a:r>
              <a:endParaRPr lang="en-US" sz="2400" dirty="0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743587" y="2142067"/>
              <a:ext cx="549013" cy="3640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 smtClean="0"/>
                <a:t>a</a:t>
              </a:r>
              <a:endParaRPr lang="en-US" sz="2400" dirty="0"/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3039533" y="2312988"/>
              <a:ext cx="575734" cy="0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5720778" y="3057100"/>
            <a:ext cx="1930400" cy="364066"/>
            <a:chOff x="4708787" y="2142067"/>
            <a:chExt cx="1930400" cy="364066"/>
          </a:xfrm>
        </p:grpSpPr>
        <p:sp>
          <p:nvSpPr>
            <p:cNvPr id="24" name="Rectangle 23"/>
            <p:cNvSpPr/>
            <p:nvPr/>
          </p:nvSpPr>
          <p:spPr>
            <a:xfrm>
              <a:off x="4708787" y="2142067"/>
              <a:ext cx="549013" cy="36406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090174" y="2142067"/>
              <a:ext cx="549013" cy="364066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b</a:t>
              </a:r>
            </a:p>
          </p:txBody>
        </p:sp>
        <p:cxnSp>
          <p:nvCxnSpPr>
            <p:cNvPr id="26" name="Straight Connector 25"/>
            <p:cNvCxnSpPr/>
            <p:nvPr/>
          </p:nvCxnSpPr>
          <p:spPr>
            <a:xfrm>
              <a:off x="5386120" y="2312988"/>
              <a:ext cx="575734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8086940" y="3057100"/>
            <a:ext cx="1930400" cy="364066"/>
            <a:chOff x="7074949" y="2142067"/>
            <a:chExt cx="1930400" cy="364066"/>
          </a:xfrm>
        </p:grpSpPr>
        <p:sp>
          <p:nvSpPr>
            <p:cNvPr id="28" name="Rectangle 27"/>
            <p:cNvSpPr/>
            <p:nvPr/>
          </p:nvSpPr>
          <p:spPr>
            <a:xfrm>
              <a:off x="7074949" y="2142067"/>
              <a:ext cx="549013" cy="36406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8456336" y="2142067"/>
              <a:ext cx="549013" cy="364066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c</a:t>
              </a:r>
            </a:p>
          </p:txBody>
        </p:sp>
        <p:cxnSp>
          <p:nvCxnSpPr>
            <p:cNvPr id="30" name="Straight Connector 29"/>
            <p:cNvCxnSpPr/>
            <p:nvPr/>
          </p:nvCxnSpPr>
          <p:spPr>
            <a:xfrm>
              <a:off x="7752282" y="2312988"/>
              <a:ext cx="575734" cy="0"/>
            </a:xfrm>
            <a:prstGeom prst="line">
              <a:avLst/>
            </a:prstGeom>
            <a:ln>
              <a:prstDash val="dash"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</p:cxnSp>
      </p:grpSp>
      <p:sp>
        <p:nvSpPr>
          <p:cNvPr id="31" name="TextBox 30"/>
          <p:cNvSpPr txBox="1"/>
          <p:nvPr/>
        </p:nvSpPr>
        <p:spPr>
          <a:xfrm>
            <a:off x="0" y="6102126"/>
            <a:ext cx="412632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[Invertible Bloom Lookup Table </a:t>
            </a:r>
          </a:p>
          <a:p>
            <a:r>
              <a:rPr lang="en-US" sz="2400" dirty="0" smtClean="0"/>
              <a:t>(</a:t>
            </a:r>
            <a:r>
              <a:rPr lang="en-US" sz="2400" dirty="0" err="1" smtClean="0"/>
              <a:t>arXiv</a:t>
            </a:r>
            <a:r>
              <a:rPr lang="en-US" sz="2400" dirty="0" smtClean="0"/>
              <a:t> 2011)]</a:t>
            </a:r>
            <a:endParaRPr lang="en-US" sz="2400" dirty="0"/>
          </a:p>
        </p:txBody>
      </p:sp>
      <p:sp>
        <p:nvSpPr>
          <p:cNvPr id="32" name="TextBox 31"/>
          <p:cNvSpPr txBox="1"/>
          <p:nvPr/>
        </p:nvSpPr>
        <p:spPr>
          <a:xfrm>
            <a:off x="5495897" y="6051048"/>
            <a:ext cx="27730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S(x): #packets in x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020680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31" grpId="0"/>
      <p:bldP spid="32" grpId="0"/>
    </p:bldLst>
  </p:timing>
</p:sld>
</file>

<file path=ppt/theme/theme1.xml><?xml version="1.0" encoding="utf-8"?>
<a:theme xmlns:a="http://schemas.openxmlformats.org/drawingml/2006/main" name="Theme1">
  <a:themeElements>
    <a:clrScheme name="Custom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1" id="{E1606877-41A3-D54B-B6AA-EA4E040A3D5F}" vid="{30CD31CD-FFD6-B049-A8FA-6ADD92601B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21667</TotalTime>
  <Words>1456</Words>
  <Application>Microsoft Macintosh PowerPoint</Application>
  <PresentationFormat>Widescreen</PresentationFormat>
  <Paragraphs>587</Paragraphs>
  <Slides>31</Slides>
  <Notes>31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Wingdings</vt:lpstr>
      <vt:lpstr>ヒラギノ角ゴ Pro W3</vt:lpstr>
      <vt:lpstr>宋体</vt:lpstr>
      <vt:lpstr>Theme1</vt:lpstr>
      <vt:lpstr>FlowRadar:  A Better NetFlow For Data Centers</vt:lpstr>
      <vt:lpstr>Flow coverage in data centers</vt:lpstr>
      <vt:lpstr>Temporal coverage in data centers</vt:lpstr>
      <vt:lpstr>Key insight: division of labor</vt:lpstr>
      <vt:lpstr>Key insight: division of labor</vt:lpstr>
      <vt:lpstr>FlowRadar architecture</vt:lpstr>
      <vt:lpstr>Challenge: handling collision?</vt:lpstr>
      <vt:lpstr>Switch embraces collisions!</vt:lpstr>
      <vt:lpstr>Switch embraces collisions!</vt:lpstr>
      <vt:lpstr>Switch embraces collisions!</vt:lpstr>
      <vt:lpstr>Easy to implement in merchant silicon</vt:lpstr>
      <vt:lpstr>FlowRadar architecture</vt:lpstr>
      <vt:lpstr>Stage1. SingleDecode</vt:lpstr>
      <vt:lpstr>Stage1. SingleDecode</vt:lpstr>
      <vt:lpstr>Stage1. SingleDecode</vt:lpstr>
      <vt:lpstr>Stage1. SingleDecode</vt:lpstr>
      <vt:lpstr>FlowRadar architecture</vt:lpstr>
      <vt:lpstr>Key insight: overlapping sets of flows</vt:lpstr>
      <vt:lpstr>Challenge 1: sets of flows not fully overlapped</vt:lpstr>
      <vt:lpstr>Challenge 1 solution: use flow filter to check</vt:lpstr>
      <vt:lpstr>Challenge 2: counters are different across hops</vt:lpstr>
      <vt:lpstr>Challenge 2 solution: solve linear equations</vt:lpstr>
      <vt:lpstr>FlowRadar architecture</vt:lpstr>
      <vt:lpstr>Evaluations</vt:lpstr>
      <vt:lpstr>Evaluation </vt:lpstr>
      <vt:lpstr>Memory efficiency</vt:lpstr>
      <vt:lpstr>Other results</vt:lpstr>
      <vt:lpstr>FlowRadar analyzer</vt:lpstr>
      <vt:lpstr>Analysis applications</vt:lpstr>
      <vt:lpstr>Per-flow loss map: better temporal coverage</vt:lpstr>
      <vt:lpstr>Conclusion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FlowRadar</dc:title>
  <dc:creator>Yuliang Li</dc:creator>
  <cp:lastModifiedBy>Yuliang Li</cp:lastModifiedBy>
  <cp:revision>2701</cp:revision>
  <cp:lastPrinted>2016-03-10T21:58:33Z</cp:lastPrinted>
  <dcterms:created xsi:type="dcterms:W3CDTF">2016-02-25T23:00:36Z</dcterms:created>
  <dcterms:modified xsi:type="dcterms:W3CDTF">2016-04-06T16:01:40Z</dcterms:modified>
</cp:coreProperties>
</file>